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68" r:id="rId7"/>
    <p:sldId id="260" r:id="rId8"/>
    <p:sldId id="262" r:id="rId9"/>
    <p:sldId id="261" r:id="rId10"/>
    <p:sldId id="263" r:id="rId11"/>
    <p:sldId id="265" r:id="rId12"/>
    <p:sldId id="269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C807C-3F3F-4C4F-8B94-7BA496FA146E}" type="datetimeFigureOut">
              <a:rPr lang="ko-KR" altLang="en-US" smtClean="0"/>
              <a:pPr/>
              <a:t>2016-09-22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겔럭시7\Screenshot_20160518-182703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175800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항공촬영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4006003" y="198757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CRUSH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4978410" y="1941372"/>
            <a:ext cx="2880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D</a:t>
            </a:r>
            <a:endParaRPr lang="ko-KR" altLang="en-US" sz="3200" b="1" dirty="0">
              <a:solidFill>
                <a:schemeClr val="bg1"/>
              </a:solidFill>
              <a:latin typeface="DX스피드 M" pitchFamily="18" charset="-127"/>
              <a:ea typeface="DX스피드 M" pitchFamily="18" charset="-127"/>
            </a:endParaRPr>
          </a:p>
        </p:txBody>
      </p:sp>
      <p:sp>
        <p:nvSpPr>
          <p:cNvPr id="9" name="원호 8"/>
          <p:cNvSpPr/>
          <p:nvPr/>
        </p:nvSpPr>
        <p:spPr>
          <a:xfrm>
            <a:off x="3658149" y="2047396"/>
            <a:ext cx="360040" cy="288032"/>
          </a:xfrm>
          <a:prstGeom prst="arc">
            <a:avLst>
              <a:gd name="adj1" fmla="val 13633372"/>
              <a:gd name="adj2" fmla="val 214276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원호 9"/>
          <p:cNvSpPr/>
          <p:nvPr/>
        </p:nvSpPr>
        <p:spPr>
          <a:xfrm>
            <a:off x="3635896" y="1916832"/>
            <a:ext cx="288032" cy="216024"/>
          </a:xfrm>
          <a:prstGeom prst="arc">
            <a:avLst>
              <a:gd name="adj1" fmla="val 14116372"/>
              <a:gd name="adj2" fmla="val 86609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원호 10"/>
          <p:cNvSpPr/>
          <p:nvPr/>
        </p:nvSpPr>
        <p:spPr>
          <a:xfrm>
            <a:off x="3788458" y="1970650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원호 11"/>
          <p:cNvSpPr/>
          <p:nvPr/>
        </p:nvSpPr>
        <p:spPr>
          <a:xfrm>
            <a:off x="3644442" y="2356328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H="1">
            <a:off x="3869012" y="2284320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3826282" y="2356328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Desktop\s900a2z15bmpcc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-459432"/>
            <a:ext cx="2952328" cy="29523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745728" y="6604084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b="1" dirty="0">
                <a:solidFill>
                  <a:schemeClr val="bg1"/>
                </a:solidFill>
              </a:rPr>
              <a:t>㈜이츠스타엔터테인먼트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6610118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chemeClr val="bg1"/>
                </a:solidFill>
              </a:rPr>
              <a:t>※ </a:t>
            </a:r>
            <a:r>
              <a:rPr lang="ko-KR" altLang="en-US" sz="800" b="1" dirty="0">
                <a:solidFill>
                  <a:schemeClr val="bg1"/>
                </a:solidFill>
              </a:rPr>
              <a:t>자료의 사진 이미지는 </a:t>
            </a:r>
            <a:r>
              <a:rPr lang="en-US" altLang="ko-KR" sz="800" b="1" dirty="0">
                <a:solidFill>
                  <a:schemeClr val="bg1"/>
                </a:solidFill>
              </a:rPr>
              <a:t>TEAM_CRUSH.D</a:t>
            </a:r>
            <a:r>
              <a:rPr lang="ko-KR" altLang="en-US" sz="800" b="1" dirty="0">
                <a:solidFill>
                  <a:schemeClr val="bg1"/>
                </a:solidFill>
              </a:rPr>
              <a:t>가 직접 촬영 하였습니다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6642556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크러시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디 문의</a:t>
            </a:r>
            <a:r>
              <a:rPr lang="en-US" altLang="ko-KR" sz="800" b="1" dirty="0">
                <a:solidFill>
                  <a:schemeClr val="bg1"/>
                </a:solidFill>
              </a:rPr>
              <a:t> : 010-2030-3443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:\곤지암_평내_한강_삼익파크\DJI_0001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95992" y="3893736"/>
            <a:ext cx="4104000" cy="2559600"/>
          </a:xfrm>
          <a:prstGeom prst="rect">
            <a:avLst/>
          </a:prstGeom>
          <a:noFill/>
        </p:spPr>
      </p:pic>
      <p:pic>
        <p:nvPicPr>
          <p:cNvPr id="4" name="Picture 6" descr="D:\곤지암_평내_한강_삼익파크\DJI_0097.JPG"/>
          <p:cNvPicPr preferRelativeResize="0">
            <a:picLocks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4008" y="1229440"/>
            <a:ext cx="4104000" cy="2559600"/>
          </a:xfrm>
          <a:prstGeom prst="rect">
            <a:avLst/>
          </a:prstGeom>
          <a:noFill/>
        </p:spPr>
      </p:pic>
      <p:pic>
        <p:nvPicPr>
          <p:cNvPr id="6" name="Picture 4" descr="D:\곤지암_평내_한강_삼익파크\DJI_0058.JPG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44008" y="3893736"/>
            <a:ext cx="4104000" cy="2559600"/>
          </a:xfrm>
          <a:prstGeom prst="rect">
            <a:avLst/>
          </a:prstGeom>
          <a:noFill/>
        </p:spPr>
      </p:pic>
      <p:pic>
        <p:nvPicPr>
          <p:cNvPr id="7" name="Picture 9" descr="D:\곤지암_평내_한강_삼익파크\DJI_0006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95992" y="1229440"/>
            <a:ext cx="4104000" cy="255960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334846" y="680510"/>
            <a:ext cx="2914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schemeClr val="bg1"/>
                </a:solidFill>
              </a:rPr>
              <a:t>토목ㅣ건축ㅣ항만ㅣ해양ㅣ학교ㅣ관공서ㅣ</a:t>
            </a:r>
            <a:endParaRPr lang="ko-KR" altLang="en-US" sz="1100" dirty="0"/>
          </a:p>
        </p:txBody>
      </p:sp>
      <p:sp>
        <p:nvSpPr>
          <p:cNvPr id="13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항공촬영 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95536" y="3356992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이천 생태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4644008" y="3356992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강동구 항공 촬영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95536" y="6021288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남한강 생태계 보호 지역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644008" y="6021288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두산 연수원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04292" y="6166465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dirty="0"/>
              <a:t>주소 </a:t>
            </a:r>
            <a:r>
              <a:rPr lang="en-US" altLang="ko-KR" sz="1100" dirty="0"/>
              <a:t>: 102, Cheonjung-ro 51-gil, Gangdong-gu, Seoul, 05296, Rep. of KOREA </a:t>
            </a:r>
          </a:p>
          <a:p>
            <a:r>
              <a:rPr lang="en-US" altLang="ko-KR" sz="1100" dirty="0"/>
              <a:t>        &lt;</a:t>
            </a:r>
            <a:r>
              <a:rPr lang="ko-KR" altLang="en-US" sz="1100" dirty="0"/>
              <a:t>명일동 굽은다리역 </a:t>
            </a:r>
            <a:r>
              <a:rPr lang="en-US" altLang="ko-KR" sz="1100" dirty="0"/>
              <a:t>3</a:t>
            </a:r>
            <a:r>
              <a:rPr lang="ko-KR" altLang="en-US" sz="1100" dirty="0"/>
              <a:t>번 출구 </a:t>
            </a:r>
            <a:r>
              <a:rPr lang="en-US" altLang="ko-KR" sz="1100" dirty="0"/>
              <a:t>150M</a:t>
            </a:r>
            <a:r>
              <a:rPr lang="ko-KR" altLang="en-US" sz="1100" dirty="0"/>
              <a:t>에 위치</a:t>
            </a:r>
            <a:r>
              <a:rPr lang="en-US" altLang="ko-KR" sz="1100" dirty="0"/>
              <a:t>&gt;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03048"/>
            <a:ext cx="6804248" cy="4428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959914" y="3576436"/>
            <a:ext cx="204374" cy="21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회사위치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9536" y="288449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항공촬영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712" y="1988840"/>
            <a:ext cx="195525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3848" y="3789040"/>
            <a:ext cx="482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모든 축제</a:t>
            </a:r>
            <a:r>
              <a:rPr lang="en-US" altLang="ko-KR" sz="800" dirty="0"/>
              <a:t>,</a:t>
            </a:r>
            <a:r>
              <a:rPr lang="ko-KR" altLang="en-US" sz="800" dirty="0"/>
              <a:t>행사기획 관련 업종에 계신 분들의 권투를 빕니다</a:t>
            </a:r>
            <a:r>
              <a:rPr lang="en-US" altLang="ko-KR" sz="800" dirty="0"/>
              <a:t>.</a:t>
            </a:r>
            <a:endParaRPr lang="ko-KR" alt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166024" y="328498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DX스피드 M" pitchFamily="18" charset="-127"/>
                <a:ea typeface="DX스피드 M" pitchFamily="18" charset="-127"/>
              </a:rPr>
              <a:t>감사합니다</a:t>
            </a:r>
            <a:r>
              <a:rPr lang="en-US" altLang="ko-KR" sz="4000" dirty="0">
                <a:latin typeface="DX스피드 M" pitchFamily="18" charset="-127"/>
                <a:ea typeface="DX스피드 M" pitchFamily="18" charset="-127"/>
              </a:rPr>
              <a:t>!</a:t>
            </a:r>
            <a:endParaRPr lang="ko-KR" altLang="en-US" sz="4000" dirty="0">
              <a:latin typeface="DX스피드 M" pitchFamily="18" charset="-127"/>
              <a:ea typeface="DX스피드 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42" y="5661248"/>
            <a:ext cx="1069850" cy="402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D:\겔럭시7\20160517_09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83768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회사소개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97618" y="2466569"/>
            <a:ext cx="894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spc="-300" dirty="0">
                <a:solidFill>
                  <a:schemeClr val="bg1"/>
                </a:solidFill>
              </a:rPr>
              <a:t>항공촬영 </a:t>
            </a:r>
            <a:r>
              <a:rPr lang="en-US" altLang="ko-KR" sz="1400" b="1" spc="-150" dirty="0">
                <a:solidFill>
                  <a:schemeClr val="bg1"/>
                </a:solidFill>
              </a:rPr>
              <a:t>&lt;</a:t>
            </a:r>
            <a:r>
              <a:rPr lang="ko-KR" altLang="en-US" sz="1400" b="1" spc="-150" dirty="0">
                <a:solidFill>
                  <a:schemeClr val="bg1"/>
                </a:solidFill>
              </a:rPr>
              <a:t>지방 항공청 등록 업체</a:t>
            </a:r>
            <a:r>
              <a:rPr lang="en-US" altLang="ko-KR" sz="1400" b="1" spc="-150" dirty="0">
                <a:solidFill>
                  <a:schemeClr val="bg1"/>
                </a:solidFill>
              </a:rPr>
              <a:t>&gt;</a:t>
            </a:r>
            <a:endParaRPr lang="ko-KR" altLang="en-US" sz="3600" b="1" spc="-150" dirty="0">
              <a:solidFill>
                <a:schemeClr val="bg1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11976" y="3068960"/>
            <a:ext cx="153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토목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763688" y="3060249"/>
            <a:ext cx="153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축제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251520" y="384188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>
                <a:solidFill>
                  <a:schemeClr val="bg1"/>
                </a:solidFill>
              </a:rPr>
              <a:t>관공서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411760" y="36357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chemeClr val="bg1"/>
                </a:solidFill>
              </a:rPr>
              <a:t>학교홍보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755576" y="34917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chemeClr val="bg1"/>
                </a:solidFill>
              </a:rPr>
              <a:t>항만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1619672" y="378904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해양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2123728" y="39754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선박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3347864" y="386104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영화촬영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2771800" y="302889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방송촬영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31640" y="339938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홍보</a:t>
            </a:r>
            <a:endParaRPr lang="ko-KR" altLang="en-US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3707904" y="3460938"/>
            <a:ext cx="77938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건축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endParaRPr lang="ko-KR" altLang="en-US" dirty="0"/>
          </a:p>
        </p:txBody>
      </p:sp>
      <p:sp>
        <p:nvSpPr>
          <p:cNvPr id="23" name="TextBox 10"/>
          <p:cNvSpPr txBox="1"/>
          <p:nvPr/>
        </p:nvSpPr>
        <p:spPr>
          <a:xfrm>
            <a:off x="4139952" y="31409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>
                <a:solidFill>
                  <a:schemeClr val="bg1"/>
                </a:solidFill>
              </a:rPr>
              <a:t>리조트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4499992" y="364502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>
                <a:solidFill>
                  <a:schemeClr val="bg1"/>
                </a:solidFill>
              </a:rPr>
              <a:t>골프장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4932040" y="398531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>
                <a:solidFill>
                  <a:schemeClr val="bg1"/>
                </a:solidFill>
              </a:rPr>
              <a:t>모델하우스</a:t>
            </a:r>
          </a:p>
        </p:txBody>
      </p:sp>
      <p:sp>
        <p:nvSpPr>
          <p:cNvPr id="26" name="TextBox 10"/>
          <p:cNvSpPr txBox="1"/>
          <p:nvPr/>
        </p:nvSpPr>
        <p:spPr>
          <a:xfrm>
            <a:off x="5292080" y="357301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>
                <a:solidFill>
                  <a:schemeClr val="bg1"/>
                </a:solidFill>
              </a:rPr>
              <a:t>공장시설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10"/>
          <p:cNvSpPr txBox="1"/>
          <p:nvPr/>
        </p:nvSpPr>
        <p:spPr>
          <a:xfrm>
            <a:off x="5508104" y="328498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물류창고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6084168" y="378904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웨딩촬영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6300192" y="342900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팬션홍보</a:t>
            </a:r>
          </a:p>
        </p:txBody>
      </p:sp>
      <p:sp>
        <p:nvSpPr>
          <p:cNvPr id="30" name="TextBox 10"/>
          <p:cNvSpPr txBox="1"/>
          <p:nvPr/>
        </p:nvSpPr>
        <p:spPr>
          <a:xfrm>
            <a:off x="6804248" y="364502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solidFill>
                  <a:schemeClr val="bg1"/>
                </a:solidFill>
              </a:rPr>
              <a:t>CF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7092280" y="4160113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자동차</a:t>
            </a:r>
          </a:p>
        </p:txBody>
      </p:sp>
      <p:sp>
        <p:nvSpPr>
          <p:cNvPr id="32" name="TextBox 10"/>
          <p:cNvSpPr txBox="1"/>
          <p:nvPr/>
        </p:nvSpPr>
        <p:spPr>
          <a:xfrm>
            <a:off x="7596336" y="372806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보트</a:t>
            </a:r>
          </a:p>
        </p:txBody>
      </p:sp>
      <p:sp>
        <p:nvSpPr>
          <p:cNvPr id="33" name="TextBox 10"/>
          <p:cNvSpPr txBox="1"/>
          <p:nvPr/>
        </p:nvSpPr>
        <p:spPr>
          <a:xfrm>
            <a:off x="7092280" y="328498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solidFill>
                  <a:schemeClr val="bg1"/>
                </a:solidFill>
              </a:rPr>
              <a:t>행사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3400" y="4509120"/>
            <a:ext cx="756084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/>
              <a:t>항공촬영 전문업체 </a:t>
            </a:r>
            <a:r>
              <a:rPr lang="en-US" altLang="ko-KR" sz="1200" b="1" dirty="0"/>
              <a:t>CRUSH.D</a:t>
            </a:r>
            <a:r>
              <a:rPr lang="ko-KR" altLang="en-US" sz="1200" b="1" dirty="0"/>
              <a:t>는 </a:t>
            </a:r>
            <a:endParaRPr lang="en-US" altLang="ko-KR" sz="1200" b="1" dirty="0"/>
          </a:p>
          <a:p>
            <a:pPr>
              <a:lnSpc>
                <a:spcPct val="150000"/>
              </a:lnSpc>
            </a:pPr>
            <a:r>
              <a:rPr lang="ko-KR" altLang="en-US" sz="1200" b="1" dirty="0"/>
              <a:t>다년간 이벤트 행사 업무를 </a:t>
            </a:r>
            <a:r>
              <a:rPr lang="en-US" altLang="ko-KR" sz="1200" b="1" dirty="0"/>
              <a:t>10</a:t>
            </a:r>
            <a:r>
              <a:rPr lang="ko-KR" altLang="en-US" sz="1200" b="1" dirty="0"/>
              <a:t>년 동안 수행해온 ㈜이츠스타엔터인인먼트의 항공영상콘텐츠 사업부입니다</a:t>
            </a:r>
            <a:r>
              <a:rPr lang="en-US" altLang="ko-KR" sz="1200" b="1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/>
              <a:t>저희 기업은 지난 수년간 행사</a:t>
            </a:r>
            <a:r>
              <a:rPr lang="en-US" altLang="ko-KR" sz="1200" b="1" dirty="0"/>
              <a:t>/</a:t>
            </a:r>
            <a:r>
              <a:rPr lang="ko-KR" altLang="en-US" sz="1200" b="1" dirty="0"/>
              <a:t>기획 관련 고객사와 함께 더불어 성장하였습니다</a:t>
            </a:r>
            <a:r>
              <a:rPr lang="en-US" altLang="ko-KR" sz="12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/>
              <a:t>CRUSH.D</a:t>
            </a:r>
            <a:r>
              <a:rPr lang="ko-KR" altLang="en-US" sz="1200" b="1" dirty="0"/>
              <a:t>는 </a:t>
            </a:r>
            <a:r>
              <a:rPr lang="en-US" altLang="ko-KR" sz="1200" b="1" dirty="0"/>
              <a:t>WINWIN</a:t>
            </a:r>
            <a:r>
              <a:rPr lang="ko-KR" altLang="en-US" sz="1200" b="1" dirty="0"/>
              <a:t>전략 마인드로 행사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축제기획을 운영하는 업체와 함께 성공적인 프로젝트를 위하여</a:t>
            </a:r>
            <a:endParaRPr lang="en-US" altLang="ko-KR" sz="1200" b="1" dirty="0"/>
          </a:p>
          <a:p>
            <a:pPr>
              <a:lnSpc>
                <a:spcPct val="150000"/>
              </a:lnSpc>
            </a:pPr>
            <a:r>
              <a:rPr lang="ko-KR" altLang="en-US" sz="1200" b="1" dirty="0"/>
              <a:t>저렴한 비용으로 퀄리티있는 영상을 제공합니다</a:t>
            </a:r>
            <a:r>
              <a:rPr lang="en-US" altLang="ko-KR" sz="1200" b="1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200" b="1" dirty="0"/>
          </a:p>
          <a:p>
            <a:pPr>
              <a:lnSpc>
                <a:spcPct val="150000"/>
              </a:lnSpc>
            </a:pPr>
            <a:r>
              <a:rPr lang="ko-KR" altLang="en-US" sz="1200" b="1" dirty="0"/>
              <a:t>앞으로도 고객사와 함께 협력하여 성공하고</a:t>
            </a:r>
            <a:r>
              <a:rPr lang="en-US" altLang="ko-KR" sz="1200" b="1" dirty="0"/>
              <a:t>,</a:t>
            </a:r>
            <a:r>
              <a:rPr lang="ko-KR" altLang="en-US" sz="1200" b="1" dirty="0"/>
              <a:t> 발전하는</a:t>
            </a:r>
            <a:r>
              <a:rPr lang="ko-KR" altLang="en-US" sz="1400" b="1" dirty="0">
                <a:latin typeface="+mj-lt"/>
              </a:rPr>
              <a:t> </a:t>
            </a:r>
            <a:r>
              <a:rPr lang="en-US" altLang="ko-KR" sz="1400" dirty="0">
                <a:latin typeface="+mj-lt"/>
              </a:rPr>
              <a:t>partnership </a:t>
            </a:r>
            <a:r>
              <a:rPr lang="ko-KR" altLang="en-US" sz="1200" b="1" dirty="0"/>
              <a:t>을 보여드리겠습니다</a:t>
            </a:r>
            <a:r>
              <a:rPr lang="en-US" altLang="ko-KR" sz="1200" b="1" dirty="0"/>
              <a:t>.</a:t>
            </a:r>
            <a:endParaRPr lang="ko-KR" altLang="en-US" sz="1200" b="1" dirty="0"/>
          </a:p>
        </p:txBody>
      </p:sp>
      <p:sp>
        <p:nvSpPr>
          <p:cNvPr id="37" name="직사각형 36"/>
          <p:cNvSpPr/>
          <p:nvPr/>
        </p:nvSpPr>
        <p:spPr>
          <a:xfrm>
            <a:off x="-7587" y="2582947"/>
            <a:ext cx="9144000" cy="4104456"/>
          </a:xfrm>
          <a:prstGeom prst="rect">
            <a:avLst/>
          </a:prstGeom>
          <a:solidFill>
            <a:srgbClr val="00B0F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23528" y="1196752"/>
            <a:ext cx="75608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solidFill>
                  <a:schemeClr val="bg1"/>
                </a:solidFill>
              </a:rPr>
              <a:t>CRUSH.D</a:t>
            </a:r>
            <a:r>
              <a:rPr lang="ko-KR" altLang="en-US" sz="1100" b="1" dirty="0">
                <a:solidFill>
                  <a:schemeClr val="bg1"/>
                </a:solidFill>
              </a:rPr>
              <a:t>는 </a:t>
            </a:r>
            <a:endParaRPr lang="en-US" altLang="ko-KR" sz="1100" b="1" dirty="0">
              <a:solidFill>
                <a:schemeClr val="bg1"/>
              </a:solidFill>
            </a:endParaRPr>
          </a:p>
          <a:p>
            <a:r>
              <a:rPr lang="en-US" altLang="ko-KR" sz="1100" b="1" dirty="0">
                <a:solidFill>
                  <a:schemeClr val="bg1"/>
                </a:solidFill>
              </a:rPr>
              <a:t>- </a:t>
            </a:r>
            <a:r>
              <a:rPr lang="ko-KR" altLang="en-US" sz="1100" b="1" dirty="0">
                <a:solidFill>
                  <a:schemeClr val="bg1"/>
                </a:solidFill>
              </a:rPr>
              <a:t>대한민국 모든 지역</a:t>
            </a:r>
            <a:r>
              <a:rPr lang="en-US" altLang="ko-KR" sz="1100" b="1" dirty="0">
                <a:solidFill>
                  <a:schemeClr val="bg1"/>
                </a:solidFill>
              </a:rPr>
              <a:t> </a:t>
            </a:r>
            <a:r>
              <a:rPr lang="ko-KR" altLang="en-US" sz="1100" b="1" dirty="0">
                <a:solidFill>
                  <a:schemeClr val="bg1"/>
                </a:solidFill>
              </a:rPr>
              <a:t>그리고 해외 출장업무가 가능합니다</a:t>
            </a:r>
            <a:r>
              <a:rPr lang="en-US" altLang="ko-KR" sz="1100" b="1" dirty="0">
                <a:solidFill>
                  <a:schemeClr val="bg1"/>
                </a:solidFill>
              </a:rPr>
              <a:t>.</a:t>
            </a:r>
          </a:p>
          <a:p>
            <a:endParaRPr lang="en-US" altLang="ko-KR" sz="1100" b="1" dirty="0">
              <a:solidFill>
                <a:schemeClr val="bg1"/>
              </a:solidFill>
            </a:endParaRPr>
          </a:p>
          <a:p>
            <a:r>
              <a:rPr lang="en-US" altLang="ko-KR" sz="1100" b="1" dirty="0">
                <a:solidFill>
                  <a:schemeClr val="bg1"/>
                </a:solidFill>
              </a:rPr>
              <a:t>- GPS</a:t>
            </a:r>
            <a:r>
              <a:rPr lang="ko-KR" altLang="en-US" sz="1100" b="1" dirty="0">
                <a:solidFill>
                  <a:schemeClr val="bg1"/>
                </a:solidFill>
              </a:rPr>
              <a:t>기반으로 특수 제작된 최신장비와 최적화된 영상장비를 </a:t>
            </a:r>
            <a:endParaRPr lang="en-US" altLang="ko-KR" sz="1100" b="1" dirty="0">
              <a:solidFill>
                <a:schemeClr val="bg1"/>
              </a:solidFill>
            </a:endParaRPr>
          </a:p>
          <a:p>
            <a:r>
              <a:rPr lang="en-US" altLang="ko-KR" sz="1100" b="1" dirty="0">
                <a:solidFill>
                  <a:schemeClr val="bg1"/>
                </a:solidFill>
              </a:rPr>
              <a:t>  </a:t>
            </a:r>
            <a:r>
              <a:rPr lang="ko-KR" altLang="en-US" sz="1100" b="1" dirty="0">
                <a:solidFill>
                  <a:schemeClr val="bg1"/>
                </a:solidFill>
              </a:rPr>
              <a:t>보유하여 안정된 비행과 고품질 영상을 제공합니다</a:t>
            </a:r>
            <a:r>
              <a:rPr lang="en-US" altLang="ko-KR" sz="1100" b="1" dirty="0">
                <a:solidFill>
                  <a:schemeClr val="bg1"/>
                </a:solidFill>
              </a:rPr>
              <a:t>.</a:t>
            </a:r>
          </a:p>
          <a:p>
            <a:endParaRPr lang="en-US" altLang="ko-KR" sz="1100" b="1" dirty="0">
              <a:solidFill>
                <a:schemeClr val="bg1"/>
              </a:solidFill>
            </a:endParaRPr>
          </a:p>
          <a:p>
            <a:endParaRPr lang="ko-KR" alt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겔럭시7\Screenshot_20160518-18272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t="17073" r="2046" b="15854"/>
          <a:stretch>
            <a:fillRect/>
          </a:stretch>
        </p:blipFill>
        <p:spPr bwMode="auto">
          <a:xfrm>
            <a:off x="0" y="0"/>
            <a:ext cx="9144000" cy="2420888"/>
          </a:xfrm>
          <a:prstGeom prst="rect">
            <a:avLst/>
          </a:prstGeom>
          <a:noFill/>
        </p:spPr>
      </p:pic>
      <p:pic>
        <p:nvPicPr>
          <p:cNvPr id="2" name="Picture 2" descr="C:\Users\user\OneDrive\드론버티징1\비밀문서\신고증명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93" y="2708920"/>
            <a:ext cx="2523573" cy="3600000"/>
          </a:xfrm>
          <a:prstGeom prst="rect">
            <a:avLst/>
          </a:prstGeom>
          <a:noFill/>
        </p:spPr>
      </p:pic>
      <p:pic>
        <p:nvPicPr>
          <p:cNvPr id="3" name="Picture 3" descr="C:\Users\user\OneDrive\드론버티징1\비밀문서\사용사업등록증.JPG"/>
          <p:cNvPicPr>
            <a:picLocks noChangeAspect="1" noChangeArrowheads="1"/>
          </p:cNvPicPr>
          <p:nvPr/>
        </p:nvPicPr>
        <p:blipFill>
          <a:blip r:embed="rId4" cstate="print"/>
          <a:srcRect t="1762" b="1923"/>
          <a:stretch>
            <a:fillRect/>
          </a:stretch>
        </p:blipFill>
        <p:spPr bwMode="auto">
          <a:xfrm>
            <a:off x="3069307" y="2728930"/>
            <a:ext cx="2745777" cy="3567065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483768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인증서류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94882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/>
                </a:solidFill>
              </a:rPr>
              <a:t>CRUSH.D</a:t>
            </a:r>
            <a:r>
              <a:rPr lang="ko-KR" altLang="en-US" sz="1000" b="1" dirty="0">
                <a:solidFill>
                  <a:schemeClr val="bg1"/>
                </a:solidFill>
              </a:rPr>
              <a:t>는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서울 지방 항공청에서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발급 받은 인증서와 영업배상책임보험에 가입되어 있는 허가업체입니다</a:t>
            </a:r>
            <a:r>
              <a:rPr lang="en-US" altLang="ko-KR" sz="1000" b="1" dirty="0">
                <a:solidFill>
                  <a:schemeClr val="bg1"/>
                </a:solidFill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94" y="2728930"/>
            <a:ext cx="2536332" cy="3579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8609"/>
            <a:ext cx="2103313" cy="160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6" y="980728"/>
            <a:ext cx="293125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3680" y="1124744"/>
            <a:ext cx="2246752" cy="133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031068"/>
            <a:ext cx="152458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959060"/>
            <a:ext cx="1440160" cy="132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3450544" y="4471228"/>
            <a:ext cx="148149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파나소닉 </a:t>
            </a:r>
            <a:r>
              <a:rPr lang="en-US" altLang="ko-KR" sz="1050" b="1" dirty="0"/>
              <a:t>DMC-GH4</a:t>
            </a:r>
            <a:endParaRPr lang="ko-KR" altLang="en-US" sz="1050" dirty="0"/>
          </a:p>
        </p:txBody>
      </p:sp>
      <p:sp>
        <p:nvSpPr>
          <p:cNvPr id="8" name="직사각형 7"/>
          <p:cNvSpPr/>
          <p:nvPr/>
        </p:nvSpPr>
        <p:spPr>
          <a:xfrm>
            <a:off x="859732" y="4471228"/>
            <a:ext cx="155202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캐논 </a:t>
            </a:r>
            <a:r>
              <a:rPr lang="en-US" altLang="ko-KR" sz="1050" b="1" dirty="0"/>
              <a:t>EOS 5D Mark II</a:t>
            </a:r>
            <a:endParaRPr lang="ko-KR" altLang="en-US" sz="105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2815044"/>
            <a:ext cx="1702693" cy="152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6084168" y="4399220"/>
            <a:ext cx="752129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로닌</a:t>
            </a:r>
            <a:r>
              <a:rPr lang="en-US" altLang="ko-KR" sz="1050" b="1" dirty="0"/>
              <a:t>-MX</a:t>
            </a:r>
            <a:endParaRPr lang="ko-KR" altLang="en-US" sz="1050" dirty="0"/>
          </a:p>
        </p:txBody>
      </p:sp>
      <p:sp>
        <p:nvSpPr>
          <p:cNvPr id="11" name="직사각형 10"/>
          <p:cNvSpPr/>
          <p:nvPr/>
        </p:nvSpPr>
        <p:spPr>
          <a:xfrm>
            <a:off x="3779912" y="2663334"/>
            <a:ext cx="13163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인스파이어 </a:t>
            </a:r>
            <a:r>
              <a:rPr lang="en-US" altLang="ko-KR" sz="1050" b="1" dirty="0"/>
              <a:t>1V2.0</a:t>
            </a:r>
            <a:endParaRPr lang="ko-KR" altLang="en-US" sz="1050" dirty="0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3" y="2789807"/>
            <a:ext cx="648072" cy="162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직사각형 12"/>
          <p:cNvSpPr/>
          <p:nvPr/>
        </p:nvSpPr>
        <p:spPr>
          <a:xfrm>
            <a:off x="7812360" y="4399220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오즈모</a:t>
            </a:r>
            <a:endParaRPr lang="ko-KR" altLang="en-US" sz="1050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903277"/>
            <a:ext cx="1080120" cy="132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599029" y="6487452"/>
            <a:ext cx="1739579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젠뮤즈 </a:t>
            </a:r>
            <a:r>
              <a:rPr lang="en-US" altLang="ko-KR" sz="1050" b="1" dirty="0"/>
              <a:t>x3 </a:t>
            </a:r>
            <a:r>
              <a:rPr lang="ko-KR" altLang="en-US" sz="1050" b="1" dirty="0"/>
              <a:t>짐벌 및 카메라</a:t>
            </a:r>
            <a:endParaRPr lang="ko-KR" altLang="en-US" sz="1050" dirty="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7078" y="4903276"/>
            <a:ext cx="161893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16"/>
          <p:cNvSpPr/>
          <p:nvPr/>
        </p:nvSpPr>
        <p:spPr>
          <a:xfrm>
            <a:off x="2759269" y="6487452"/>
            <a:ext cx="238879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/>
              <a:t>팬텀 </a:t>
            </a:r>
            <a:r>
              <a:rPr lang="en-US" altLang="ko-KR" sz="1050" b="1" dirty="0"/>
              <a:t>3 </a:t>
            </a:r>
            <a:r>
              <a:rPr lang="ko-KR" altLang="en-US" sz="1050" b="1" dirty="0"/>
              <a:t>프로페셔널 </a:t>
            </a:r>
            <a:r>
              <a:rPr lang="en-US" altLang="ko-KR" sz="1050" b="1" dirty="0"/>
              <a:t>- 4K </a:t>
            </a:r>
            <a:r>
              <a:rPr lang="ko-KR" altLang="en-US" sz="1050" b="1" dirty="0"/>
              <a:t>짐벌 카메라</a:t>
            </a:r>
            <a:endParaRPr lang="ko-KR" altLang="en-US" sz="1050" dirty="0"/>
          </a:p>
        </p:txBody>
      </p:sp>
      <p:sp>
        <p:nvSpPr>
          <p:cNvPr id="18" name="직사각형 17"/>
          <p:cNvSpPr/>
          <p:nvPr/>
        </p:nvSpPr>
        <p:spPr>
          <a:xfrm>
            <a:off x="991941" y="2636912"/>
            <a:ext cx="98777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b="1" dirty="0"/>
              <a:t>Matrice 600</a:t>
            </a:r>
            <a:endParaRPr lang="ko-KR" altLang="en-US" sz="1100" dirty="0"/>
          </a:p>
        </p:txBody>
      </p:sp>
      <p:sp>
        <p:nvSpPr>
          <p:cNvPr id="19" name="직사각형 18"/>
          <p:cNvSpPr/>
          <p:nvPr/>
        </p:nvSpPr>
        <p:spPr>
          <a:xfrm>
            <a:off x="6732240" y="2564904"/>
            <a:ext cx="135325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/>
              <a:t>팬텀 </a:t>
            </a:r>
            <a:r>
              <a:rPr lang="en-US" altLang="ko-KR" sz="1100" b="1" dirty="0"/>
              <a:t>3 </a:t>
            </a:r>
            <a:r>
              <a:rPr lang="ko-KR" altLang="en-US" sz="1100" b="1" dirty="0"/>
              <a:t>프로페셔널</a:t>
            </a:r>
            <a:endParaRPr lang="ko-KR" altLang="en-US" sz="1100" dirty="0"/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5119300"/>
            <a:ext cx="2315568" cy="111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직사각형 20"/>
          <p:cNvSpPr/>
          <p:nvPr/>
        </p:nvSpPr>
        <p:spPr>
          <a:xfrm>
            <a:off x="6444208" y="6415444"/>
            <a:ext cx="1176925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/>
              <a:t>아그라스 </a:t>
            </a:r>
            <a:r>
              <a:rPr lang="en-US" altLang="ko-KR" sz="1100" b="1" dirty="0"/>
              <a:t>MG-1</a:t>
            </a:r>
            <a:endParaRPr lang="ko-KR" altLang="en-US" sz="1100" b="1" dirty="0"/>
          </a:p>
        </p:txBody>
      </p:sp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촬영장비 및 기체 및ㅣ방재드론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ne\항공촬영.JPG"/>
          <p:cNvPicPr>
            <a:picLocks noChangeAspect="1" noChangeArrowheads="1"/>
          </p:cNvPicPr>
          <p:nvPr/>
        </p:nvPicPr>
        <p:blipFill>
          <a:blip r:embed="rId2" cstate="print"/>
          <a:srcRect b="31886"/>
          <a:stretch>
            <a:fillRect/>
          </a:stretch>
        </p:blipFill>
        <p:spPr bwMode="auto">
          <a:xfrm>
            <a:off x="0" y="0"/>
            <a:ext cx="9144000" cy="2420888"/>
          </a:xfrm>
          <a:prstGeom prst="rect">
            <a:avLst/>
          </a:prstGeom>
          <a:noFill/>
        </p:spPr>
      </p:pic>
      <p:sp>
        <p:nvSpPr>
          <p:cNvPr id="27" name="직사각형 26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8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30" name="TextBox 9"/>
          <p:cNvSpPr txBox="1"/>
          <p:nvPr/>
        </p:nvSpPr>
        <p:spPr>
          <a:xfrm>
            <a:off x="2483768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사업분야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520" y="1477233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</a:rPr>
              <a:t>CRUSH.D</a:t>
            </a:r>
            <a:r>
              <a:rPr lang="ko-KR" altLang="en-US" sz="1000" b="1" dirty="0">
                <a:solidFill>
                  <a:schemeClr val="bg1"/>
                </a:solidFill>
              </a:rPr>
              <a:t>는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</a:rPr>
              <a:t>드론 교육</a:t>
            </a:r>
            <a:r>
              <a:rPr lang="en-US" altLang="ko-KR" sz="1000" b="1" dirty="0">
                <a:solidFill>
                  <a:schemeClr val="bg1"/>
                </a:solidFill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</a:rPr>
              <a:t>체험 등 다양한 드론 관련 컨텐츠 개발을 하고 있으며</a:t>
            </a:r>
            <a:r>
              <a:rPr lang="en-US" altLang="ko-KR" sz="1000" b="1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</a:rPr>
              <a:t>미래 드론산업의 세계진출을 위해 항상 노력하고 있습니다</a:t>
            </a:r>
            <a:r>
              <a:rPr lang="en-US" altLang="ko-KR" sz="1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140968"/>
            <a:ext cx="2684909" cy="263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59"/>
          <p:cNvSpPr txBox="1"/>
          <p:nvPr/>
        </p:nvSpPr>
        <p:spPr>
          <a:xfrm>
            <a:off x="5436096" y="3180545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/>
              <a:t>- </a:t>
            </a:r>
            <a:r>
              <a:rPr lang="ko-KR" altLang="en-US" sz="900" b="1" dirty="0"/>
              <a:t>미래 드론산업의 선두주자 농업용 방재 드론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ko-KR" altLang="en-US" sz="900" b="1" dirty="0"/>
              <a:t>   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안전한 방재를 위한 신형 방재 드론 사용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         - </a:t>
            </a:r>
            <a:r>
              <a:rPr lang="ko-KR" altLang="en-US" sz="900" b="1" dirty="0"/>
              <a:t>전 직원 무인비행장치 국가자격증 보유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               - </a:t>
            </a:r>
            <a:r>
              <a:rPr lang="ko-KR" altLang="en-US" sz="900" b="1" dirty="0" err="1"/>
              <a:t>드론방재</a:t>
            </a:r>
            <a:r>
              <a:rPr lang="en-US" altLang="ko-KR" sz="900" b="1" dirty="0"/>
              <a:t> 1</a:t>
            </a:r>
            <a:r>
              <a:rPr lang="ko-KR" altLang="en-US" sz="900" b="1" dirty="0"/>
              <a:t>일 </a:t>
            </a:r>
            <a:r>
              <a:rPr lang="en-US" altLang="ko-KR" sz="900" b="1" dirty="0"/>
              <a:t>40</a:t>
            </a:r>
            <a:r>
              <a:rPr lang="ko-KR" altLang="en-US" sz="900" b="1" dirty="0"/>
              <a:t>헥타 이상 작업가능</a:t>
            </a:r>
          </a:p>
        </p:txBody>
      </p:sp>
      <p:sp>
        <p:nvSpPr>
          <p:cNvPr id="23" name="TextBox 60"/>
          <p:cNvSpPr txBox="1"/>
          <p:nvPr/>
        </p:nvSpPr>
        <p:spPr>
          <a:xfrm>
            <a:off x="179512" y="3140968"/>
            <a:ext cx="410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900" b="1" dirty="0"/>
              <a:t>   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영상촬영 드론의 강자 </a:t>
            </a:r>
            <a:r>
              <a:rPr lang="en-US" altLang="ko-KR" sz="900" b="1" dirty="0"/>
              <a:t>DJI</a:t>
            </a:r>
            <a:r>
              <a:rPr lang="ko-KR" altLang="en-US" sz="900" b="1" dirty="0"/>
              <a:t>의</a:t>
            </a:r>
            <a:r>
              <a:rPr lang="en-US" altLang="ko-KR" sz="900" b="1" dirty="0"/>
              <a:t> </a:t>
            </a:r>
            <a:r>
              <a:rPr lang="ko-KR" altLang="en-US" sz="900" b="1" dirty="0"/>
              <a:t>최신 장비 업그레이드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ko-KR" altLang="en-US" sz="900" b="1" dirty="0"/>
              <a:t>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고객 요청에 따른</a:t>
            </a:r>
            <a:r>
              <a:rPr lang="en-US" altLang="ko-KR" sz="900" b="1" dirty="0"/>
              <a:t> creative </a:t>
            </a:r>
            <a:r>
              <a:rPr lang="ko-KR" altLang="en-US" sz="900" b="1" dirty="0"/>
              <a:t>하고 </a:t>
            </a:r>
            <a:r>
              <a:rPr lang="en-US" altLang="ko-KR" sz="900" b="1" dirty="0"/>
              <a:t>sensual</a:t>
            </a:r>
            <a:r>
              <a:rPr lang="ko-KR" altLang="en-US" sz="900" b="1" dirty="0"/>
              <a:t>한 영상 제공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- </a:t>
            </a:r>
            <a:r>
              <a:rPr lang="ko-KR" altLang="en-US" sz="900" b="1" dirty="0"/>
              <a:t>초경량 비행장치 사용사업 항공청 등록 업체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endParaRPr lang="en-US" altLang="ko-KR" sz="900" b="1" dirty="0"/>
          </a:p>
          <a:p>
            <a:pPr>
              <a:lnSpc>
                <a:spcPct val="150000"/>
              </a:lnSpc>
            </a:pPr>
            <a:endParaRPr lang="en-US" altLang="ko-KR" sz="900" b="1" dirty="0"/>
          </a:p>
          <a:p>
            <a:pPr>
              <a:lnSpc>
                <a:spcPct val="150000"/>
              </a:lnSpc>
            </a:pPr>
            <a:endParaRPr lang="ko-KR" altLang="en-US" sz="900" b="1" dirty="0"/>
          </a:p>
        </p:txBody>
      </p:sp>
      <p:sp>
        <p:nvSpPr>
          <p:cNvPr id="24" name="TextBox 61"/>
          <p:cNvSpPr txBox="1"/>
          <p:nvPr/>
        </p:nvSpPr>
        <p:spPr>
          <a:xfrm>
            <a:off x="5364088" y="4941168"/>
            <a:ext cx="42484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900" b="1" dirty="0"/>
              <a:t>        </a:t>
            </a:r>
            <a:r>
              <a:rPr lang="en-US" altLang="ko-KR" sz="900" b="1" dirty="0"/>
              <a:t>- </a:t>
            </a:r>
            <a:r>
              <a:rPr lang="ko-KR" altLang="en-US" sz="900" b="1" dirty="0" err="1"/>
              <a:t>드론을</a:t>
            </a:r>
            <a:r>
              <a:rPr lang="ko-KR" altLang="en-US" sz="900" b="1" dirty="0"/>
              <a:t> 활용한 다양한 </a:t>
            </a:r>
            <a:r>
              <a:rPr lang="en-US" altLang="ko-KR" sz="900" b="1" dirty="0"/>
              <a:t>EVENT </a:t>
            </a:r>
            <a:r>
              <a:rPr lang="ko-KR" altLang="en-US" sz="900" b="1" dirty="0"/>
              <a:t>ㅣ</a:t>
            </a:r>
            <a:r>
              <a:rPr lang="en-US" altLang="ko-KR" sz="900" b="1" dirty="0"/>
              <a:t> </a:t>
            </a:r>
            <a:r>
              <a:rPr lang="ko-KR" altLang="en-US" sz="900" b="1" dirty="0"/>
              <a:t>홍보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ko-KR" altLang="en-US" sz="900" b="1" dirty="0"/>
              <a:t>  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기업행사</a:t>
            </a:r>
            <a:r>
              <a:rPr lang="en-US" altLang="ko-KR" sz="900" b="1" dirty="0"/>
              <a:t>,</a:t>
            </a:r>
            <a:r>
              <a:rPr lang="ko-KR" altLang="en-US" sz="900" b="1" dirty="0"/>
              <a:t> 브랜드 홍보 프로모션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스폰서십 </a:t>
            </a:r>
            <a:r>
              <a:rPr lang="ko-KR" altLang="en-US" sz="900" b="1" dirty="0" err="1"/>
              <a:t>드론레이싱대회개최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- </a:t>
            </a:r>
            <a:r>
              <a:rPr lang="ko-KR" altLang="en-US" sz="900" b="1" dirty="0" err="1"/>
              <a:t>드론포토존</a:t>
            </a:r>
            <a:r>
              <a:rPr lang="ko-KR" altLang="en-US" sz="900" b="1" dirty="0"/>
              <a:t> </a:t>
            </a:r>
            <a:r>
              <a:rPr lang="ko-KR" altLang="en-US" sz="900" b="1" dirty="0" err="1"/>
              <a:t>ㅣ</a:t>
            </a:r>
            <a:r>
              <a:rPr lang="ko-KR" altLang="en-US" sz="900" b="1" dirty="0"/>
              <a:t> </a:t>
            </a:r>
            <a:r>
              <a:rPr lang="ko-KR" altLang="en-US" sz="900" b="1" dirty="0" err="1"/>
              <a:t>드론버타이징</a:t>
            </a:r>
            <a:r>
              <a:rPr lang="ko-KR" altLang="en-US" sz="900" b="1" dirty="0"/>
              <a:t> </a:t>
            </a:r>
            <a:r>
              <a:rPr lang="ko-KR" altLang="en-US" sz="900" b="1" dirty="0" err="1"/>
              <a:t>ㅣ</a:t>
            </a:r>
            <a:r>
              <a:rPr lang="ko-KR" altLang="en-US" sz="900" b="1" dirty="0"/>
              <a:t> </a:t>
            </a:r>
            <a:r>
              <a:rPr lang="ko-KR" altLang="en-US" sz="900" b="1" dirty="0" err="1"/>
              <a:t>드론음성광고</a:t>
            </a:r>
            <a:r>
              <a:rPr lang="ko-KR" altLang="en-US" sz="900" b="1" dirty="0"/>
              <a:t> </a:t>
            </a:r>
            <a:r>
              <a:rPr lang="ko-KR" altLang="en-US" sz="900" b="1" dirty="0" err="1"/>
              <a:t>ㅣ</a:t>
            </a:r>
            <a:r>
              <a:rPr lang="en-US" altLang="ko-KR" sz="900" b="1" dirty="0"/>
              <a:t> </a:t>
            </a:r>
            <a:r>
              <a:rPr lang="ko-KR" altLang="en-US" sz="900" b="1" dirty="0"/>
              <a:t>비행선광고</a:t>
            </a:r>
            <a:endParaRPr lang="en-US" altLang="ko-KR" sz="900" b="1" dirty="0"/>
          </a:p>
        </p:txBody>
      </p:sp>
      <p:sp>
        <p:nvSpPr>
          <p:cNvPr id="25" name="TextBox 62"/>
          <p:cNvSpPr txBox="1"/>
          <p:nvPr/>
        </p:nvSpPr>
        <p:spPr>
          <a:xfrm>
            <a:off x="395536" y="494116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900" b="1" dirty="0"/>
              <a:t>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미래산업의 주역</a:t>
            </a:r>
            <a:r>
              <a:rPr lang="en-US" altLang="ko-KR" sz="900" b="1" dirty="0"/>
              <a:t>!</a:t>
            </a:r>
            <a:r>
              <a:rPr lang="ko-KR" altLang="en-US" sz="900" b="1" dirty="0"/>
              <a:t> 청소년 드론 캠프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ko-KR" altLang="en-US" sz="900" b="1" dirty="0"/>
              <a:t>   </a:t>
            </a:r>
            <a:r>
              <a:rPr lang="en-US" altLang="ko-KR" sz="900" b="1" dirty="0"/>
              <a:t>- </a:t>
            </a:r>
            <a:r>
              <a:rPr lang="ko-KR" altLang="en-US" sz="900" b="1" dirty="0" err="1"/>
              <a:t>캠핑장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팬션단지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유스호스텔 등 업무제휴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ko-KR" altLang="en-US" sz="900" b="1" dirty="0"/>
              <a:t>  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축제</a:t>
            </a:r>
            <a:r>
              <a:rPr lang="en-US" altLang="ko-KR" sz="900" b="1" dirty="0"/>
              <a:t>/ </a:t>
            </a:r>
            <a:r>
              <a:rPr lang="ko-KR" altLang="en-US" sz="900" b="1" dirty="0"/>
              <a:t>행사장 드론  체험부스 설치 및 운영</a:t>
            </a:r>
            <a:endParaRPr lang="en-US" altLang="ko-KR" sz="900" b="1" dirty="0"/>
          </a:p>
          <a:p>
            <a:pPr>
              <a:lnSpc>
                <a:spcPct val="150000"/>
              </a:lnSpc>
            </a:pPr>
            <a:r>
              <a:rPr lang="en-US" altLang="ko-KR" sz="700" b="1" dirty="0"/>
              <a:t>        </a:t>
            </a:r>
            <a:r>
              <a:rPr lang="en-US" altLang="ko-KR" sz="900" b="1" dirty="0"/>
              <a:t>- </a:t>
            </a:r>
            <a:r>
              <a:rPr lang="ko-KR" altLang="en-US" sz="900" b="1" dirty="0"/>
              <a:t>산업용 드론전시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드론 교육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드론시뮬레이터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조종체험</a:t>
            </a:r>
            <a:endParaRPr lang="en-US" altLang="ko-KR" sz="700" b="1" dirty="0"/>
          </a:p>
        </p:txBody>
      </p:sp>
      <p:sp>
        <p:nvSpPr>
          <p:cNvPr id="37" name="직사각형 36"/>
          <p:cNvSpPr/>
          <p:nvPr/>
        </p:nvSpPr>
        <p:spPr>
          <a:xfrm>
            <a:off x="0" y="2420888"/>
            <a:ext cx="9144000" cy="4437112"/>
          </a:xfrm>
          <a:prstGeom prst="rect">
            <a:avLst/>
          </a:prstGeom>
          <a:solidFill>
            <a:schemeClr val="accent3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겔럭시7\20160511_131212.jpg"/>
          <p:cNvPicPr>
            <a:picLocks noChangeAspect="1" noChangeArrowheads="1"/>
          </p:cNvPicPr>
          <p:nvPr/>
        </p:nvPicPr>
        <p:blipFill>
          <a:blip r:embed="rId2" cstate="print">
            <a:lum bright="75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오각형 1"/>
          <p:cNvSpPr/>
          <p:nvPr/>
        </p:nvSpPr>
        <p:spPr>
          <a:xfrm>
            <a:off x="899592" y="2062589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오각형 2"/>
          <p:cNvSpPr/>
          <p:nvPr/>
        </p:nvSpPr>
        <p:spPr>
          <a:xfrm>
            <a:off x="2483768" y="2062589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오각형 3"/>
          <p:cNvSpPr/>
          <p:nvPr/>
        </p:nvSpPr>
        <p:spPr>
          <a:xfrm>
            <a:off x="4067944" y="2062589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각형 5"/>
          <p:cNvSpPr/>
          <p:nvPr/>
        </p:nvSpPr>
        <p:spPr>
          <a:xfrm>
            <a:off x="5652120" y="2062589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형 설명선 9"/>
          <p:cNvSpPr/>
          <p:nvPr/>
        </p:nvSpPr>
        <p:spPr>
          <a:xfrm>
            <a:off x="971600" y="2142981"/>
            <a:ext cx="360040" cy="279648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70000"/>
          </a:blip>
          <a:srcRect/>
          <a:stretch>
            <a:fillRect/>
          </a:stretch>
        </p:blipFill>
        <p:spPr bwMode="auto">
          <a:xfrm>
            <a:off x="2528836" y="2067495"/>
            <a:ext cx="467534" cy="4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Generic-Document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40000"/>
          </a:blip>
          <a:srcRect/>
          <a:stretch>
            <a:fillRect/>
          </a:stretch>
        </p:blipFill>
        <p:spPr bwMode="auto">
          <a:xfrm>
            <a:off x="4139952" y="2134597"/>
            <a:ext cx="283733" cy="339308"/>
          </a:xfrm>
          <a:prstGeom prst="rect">
            <a:avLst/>
          </a:prstGeom>
          <a:noFill/>
        </p:spPr>
      </p:pic>
      <p:sp>
        <p:nvSpPr>
          <p:cNvPr id="16" name="모서리가 둥근 직사각형 15"/>
          <p:cNvSpPr/>
          <p:nvPr/>
        </p:nvSpPr>
        <p:spPr>
          <a:xfrm>
            <a:off x="5749766" y="2204864"/>
            <a:ext cx="504056" cy="2880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5893782" y="2242688"/>
            <a:ext cx="216024" cy="216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양쪽 모서리가 둥근 사각형 17"/>
          <p:cNvSpPr/>
          <p:nvPr/>
        </p:nvSpPr>
        <p:spPr>
          <a:xfrm>
            <a:off x="5927966" y="2129216"/>
            <a:ext cx="144016" cy="72008"/>
          </a:xfrm>
          <a:prstGeom prst="round2Same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5931606" y="2281778"/>
            <a:ext cx="140538" cy="1405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99592" y="2532461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촬영문의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768" y="2541007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견적상담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67944" y="253644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사전승인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0" y="253644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촬영진행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584" y="2854677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촬영스케줄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시나리오검토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작업방향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760" y="285467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상세견적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금액협의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5936" y="285467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촬영허가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비행허가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국방부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수방사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항공청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오각형 27"/>
          <p:cNvSpPr/>
          <p:nvPr/>
        </p:nvSpPr>
        <p:spPr>
          <a:xfrm>
            <a:off x="7236296" y="2062589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580112" y="285467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현장답사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항공촬영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기무처영상심의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288" y="2854677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일반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무료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영상편집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유료영상편집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1" name="Picture 7" descr="C:\Users\user\Desktop\filmruta-360x24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308305" y="2134597"/>
            <a:ext cx="540060" cy="36004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7236296" y="253644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영상제공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업무진행절차</a:t>
            </a:r>
            <a:r>
              <a:rPr lang="en-US" altLang="ko-KR" sz="1200" b="1" spc="-150" dirty="0">
                <a:solidFill>
                  <a:schemeClr val="bg1"/>
                </a:solidFill>
              </a:rPr>
              <a:t>/</a:t>
            </a:r>
            <a:r>
              <a:rPr lang="ko-KR" altLang="en-US" sz="1200" b="1" spc="-15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0" name="모서리가 둥근 직사각형 39"/>
          <p:cNvSpPr/>
          <p:nvPr/>
        </p:nvSpPr>
        <p:spPr>
          <a:xfrm>
            <a:off x="1899158" y="4207636"/>
            <a:ext cx="504056" cy="2880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2043174" y="4245460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양쪽 모서리가 둥근 사각형 41"/>
          <p:cNvSpPr/>
          <p:nvPr/>
        </p:nvSpPr>
        <p:spPr>
          <a:xfrm>
            <a:off x="2077358" y="4131988"/>
            <a:ext cx="144016" cy="72008"/>
          </a:xfrm>
          <a:prstGeom prst="round2Same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2072452" y="4284550"/>
            <a:ext cx="140538" cy="14053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4310706" y="4205629"/>
            <a:ext cx="504056" cy="2880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이등변 삼각형 44"/>
          <p:cNvSpPr/>
          <p:nvPr/>
        </p:nvSpPr>
        <p:spPr>
          <a:xfrm rot="5400000">
            <a:off x="4476807" y="4278457"/>
            <a:ext cx="181840" cy="135470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6761518" y="4212542"/>
            <a:ext cx="504056" cy="2880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6706602" y="4077072"/>
            <a:ext cx="216024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7066642" y="4077072"/>
            <a:ext cx="216024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사다리꼴 50"/>
          <p:cNvSpPr/>
          <p:nvPr/>
        </p:nvSpPr>
        <p:spPr>
          <a:xfrm>
            <a:off x="6872080" y="4140534"/>
            <a:ext cx="258024" cy="63462"/>
          </a:xfrm>
          <a:prstGeom prst="trapezoid">
            <a:avLst>
              <a:gd name="adj" fmla="val 447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1899158" y="450421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항공</a:t>
            </a:r>
            <a:endParaRPr lang="en-US" altLang="ko-KR" sz="1200" b="1" dirty="0"/>
          </a:p>
          <a:p>
            <a:r>
              <a:rPr lang="ko-KR" altLang="en-US" sz="1200" b="1" dirty="0"/>
              <a:t>촬영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05966" y="449076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영상</a:t>
            </a:r>
            <a:endParaRPr lang="en-US" altLang="ko-KR" sz="1200" b="1" dirty="0"/>
          </a:p>
          <a:p>
            <a:r>
              <a:rPr lang="ko-KR" altLang="en-US" sz="1200" b="1" dirty="0"/>
              <a:t>제작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89510" y="44993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행사</a:t>
            </a:r>
            <a:endParaRPr lang="en-US" altLang="ko-KR" sz="1200" b="1" dirty="0"/>
          </a:p>
          <a:p>
            <a:pPr algn="ctr"/>
            <a:r>
              <a:rPr lang="ko-KR" altLang="en-US" sz="1200" b="1" dirty="0"/>
              <a:t>이벤트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78610" y="4229634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ENT</a:t>
            </a:r>
            <a:endParaRPr lang="ko-KR" altLang="en-US" sz="105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51086" y="5051000"/>
            <a:ext cx="1800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/>
              <a:t>영상ㅣ사진 </a:t>
            </a:r>
          </a:p>
          <a:p>
            <a:pPr algn="ctr"/>
            <a:r>
              <a:rPr lang="ko-KR" altLang="en-US" sz="900" b="1" dirty="0"/>
              <a:t>드론을 활용한 항공촬영 서비스</a:t>
            </a:r>
            <a:endParaRPr lang="en-US" altLang="ko-KR" sz="900" b="1" dirty="0"/>
          </a:p>
          <a:p>
            <a:r>
              <a:rPr lang="ko-KR" altLang="en-US" sz="900" b="1" dirty="0"/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673720" y="504722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/>
              <a:t>축제ㅣ행사ㅣ각 종 홍보</a:t>
            </a:r>
          </a:p>
          <a:p>
            <a:pPr algn="ctr"/>
            <a:r>
              <a:rPr lang="ko-KR" altLang="en-US" sz="900" b="1" dirty="0"/>
              <a:t>지상촬영</a:t>
            </a:r>
            <a:r>
              <a:rPr lang="en-US" altLang="ko-KR" sz="900" b="1" dirty="0"/>
              <a:t>+</a:t>
            </a:r>
            <a:r>
              <a:rPr lang="ko-KR" altLang="en-US" sz="900" b="1" dirty="0"/>
              <a:t>항공촬영 서비스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40152" y="50510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/>
              <a:t>기업행사ㅣ</a:t>
            </a:r>
            <a:r>
              <a:rPr lang="en-US" altLang="ko-KR" sz="900" b="1" dirty="0"/>
              <a:t>EVENT</a:t>
            </a:r>
            <a:r>
              <a:rPr lang="ko-KR" altLang="en-US" sz="900" b="1" dirty="0"/>
              <a:t>ㅣ각 종 브랜드 홍보</a:t>
            </a:r>
          </a:p>
          <a:p>
            <a:pPr algn="ctr"/>
            <a:r>
              <a:rPr lang="ko-KR" altLang="en-US" sz="900" b="1" dirty="0"/>
              <a:t>드론을 활용한 다양한 이벤트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7544" y="5945505"/>
            <a:ext cx="86409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b="1" dirty="0"/>
              <a:t>※ CRUSH.D</a:t>
            </a:r>
            <a:r>
              <a:rPr lang="ko-KR" altLang="en-US" sz="900" b="1" dirty="0"/>
              <a:t>는 고객사의 번거로움을 덜기 위해 비행계획 승인 신청을 사전에 대행해드리고 비행승인신청서류를 평생 보관해드리고 있습니다</a:t>
            </a:r>
            <a:r>
              <a:rPr lang="en-US" altLang="ko-KR" sz="9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- </a:t>
            </a:r>
            <a:r>
              <a:rPr lang="ko-KR" altLang="en-US" sz="900" b="1" dirty="0"/>
              <a:t>동영상자료 사용기간 동안 항공촬영 영상콘텐츠 관련 서류는 보관되어야 하며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영상 심의 대한 문제가 있을 경우 언제든지 연락 주시면 메일로 발송해드립니다</a:t>
            </a:r>
            <a:r>
              <a:rPr lang="en-US" altLang="ko-KR" sz="900" b="1" dirty="0"/>
              <a:t>.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 </a:t>
            </a:r>
            <a:r>
              <a:rPr lang="ko-KR" altLang="en-US" sz="900" b="1" dirty="0"/>
              <a:t> 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0" y="3861048"/>
            <a:ext cx="9144000" cy="1728192"/>
          </a:xfrm>
          <a:prstGeom prst="rect">
            <a:avLst/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2015_10_25_09_48_08.mp4_000002133.jpg"/>
          <p:cNvPicPr preferRelativeResize="0">
            <a:picLocks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23528" y="1124744"/>
            <a:ext cx="4104064" cy="2559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타원 19"/>
          <p:cNvSpPr/>
          <p:nvPr/>
        </p:nvSpPr>
        <p:spPr>
          <a:xfrm>
            <a:off x="2025344" y="2002594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3084" name="Picture 12" descr="C:\Users\user\Desktop\DJI_0034.MOV_000020287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1124744"/>
            <a:ext cx="4104064" cy="2559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5" name="Picture 13" descr="C:\Users\user\Desktop\2016_05_18_09_29_35.mp4_000028312.jpg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3861048"/>
            <a:ext cx="4104064" cy="2559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6" name="Picture 14" descr="C:\Users\user\Desktop\2016_05_19_12_10_24.mp4_000004758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23528" y="3861048"/>
            <a:ext cx="4104064" cy="2559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직사각형 14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항공촬영  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2343392" y="692696"/>
            <a:ext cx="8136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>
                <a:solidFill>
                  <a:schemeClr val="bg1"/>
                </a:solidFill>
              </a:rPr>
              <a:t>축제ㅣ골프장ㅣ리조트ㅣ영화ㅣ방송ㅣ행사ㅣ홍보ㅣ팬션ㅣ웨딩ㅣ</a:t>
            </a:r>
            <a:r>
              <a:rPr lang="en-US" altLang="ko-KR" sz="1050" b="1" dirty="0">
                <a:solidFill>
                  <a:schemeClr val="bg1"/>
                </a:solidFill>
              </a:rPr>
              <a:t>CF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23528" y="3249816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조선일보</a:t>
            </a:r>
            <a:r>
              <a:rPr lang="ko-KR" altLang="en-US" dirty="0"/>
              <a:t> </a:t>
            </a:r>
            <a:r>
              <a:rPr lang="ko-KR" altLang="en-US" b="1" dirty="0"/>
              <a:t>마라톤대회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716016" y="3249816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용문산 산나물 축제</a:t>
            </a:r>
          </a:p>
        </p:txBody>
      </p:sp>
      <p:sp>
        <p:nvSpPr>
          <p:cNvPr id="14" name="이등변 삼각형 13"/>
          <p:cNvSpPr/>
          <p:nvPr/>
        </p:nvSpPr>
        <p:spPr>
          <a:xfrm rot="5400000">
            <a:off x="2216907" y="2183693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6561848" y="2002594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2" name="이등변 삼각형 21"/>
          <p:cNvSpPr/>
          <p:nvPr/>
        </p:nvSpPr>
        <p:spPr>
          <a:xfrm rot="5400000">
            <a:off x="6753411" y="2183693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1979712" y="4726816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4" name="이등변 삼각형 23"/>
          <p:cNvSpPr/>
          <p:nvPr/>
        </p:nvSpPr>
        <p:spPr>
          <a:xfrm rot="5400000">
            <a:off x="2171275" y="4907915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6516216" y="4726816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6" name="이등변 삼각형 25"/>
          <p:cNvSpPr/>
          <p:nvPr/>
        </p:nvSpPr>
        <p:spPr>
          <a:xfrm rot="5400000">
            <a:off x="6707779" y="4907915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23528" y="5983464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해외 관광지</a:t>
            </a:r>
            <a:r>
              <a:rPr lang="en-US" altLang="ko-KR" b="1" dirty="0"/>
              <a:t> </a:t>
            </a:r>
            <a:r>
              <a:rPr lang="ko-KR" altLang="en-US" b="1" dirty="0"/>
              <a:t>촬영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716016" y="5983464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카지노 리조트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DJI_0026.MOV_000006889.jpg"/>
          <p:cNvPicPr preferRelativeResize="0">
            <a:picLocks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23528" y="1124744"/>
            <a:ext cx="4104000" cy="255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11" descr="C:\Users\user\Desktop\DJI_0064.MOV_000047014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1124744"/>
            <a:ext cx="4104000" cy="255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user\Desktop\2016_05_20_14_41_11.mp4_000042632.jpg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23528" y="3861048"/>
            <a:ext cx="4104000" cy="255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user\Desktop\2016_05_20_14_37_30.mp4_000007037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3861048"/>
            <a:ext cx="4104000" cy="255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343392" y="692696"/>
            <a:ext cx="8136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>
                <a:solidFill>
                  <a:schemeClr val="bg1"/>
                </a:solidFill>
              </a:rPr>
              <a:t>축제ㅣ골프장ㅣ리조트ㅣ영화ㅣ방송ㅣ행사ㅣ홍보ㅣ팬션ㅣ웨딩ㅣ</a:t>
            </a:r>
            <a:r>
              <a:rPr lang="en-US" altLang="ko-KR" sz="1050" b="1" dirty="0">
                <a:solidFill>
                  <a:schemeClr val="bg1"/>
                </a:solidFill>
              </a:rPr>
              <a:t>CF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항공촬영  </a:t>
            </a:r>
          </a:p>
        </p:txBody>
      </p:sp>
      <p:sp>
        <p:nvSpPr>
          <p:cNvPr id="11" name="타원 10"/>
          <p:cNvSpPr/>
          <p:nvPr/>
        </p:nvSpPr>
        <p:spPr>
          <a:xfrm>
            <a:off x="2025344" y="2002594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4" name="이등변 삼각형 13"/>
          <p:cNvSpPr/>
          <p:nvPr/>
        </p:nvSpPr>
        <p:spPr>
          <a:xfrm rot="5400000">
            <a:off x="2216907" y="2183693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561848" y="2002594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6753411" y="2183693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1979712" y="4726816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8" name="이등변 삼각형 17"/>
          <p:cNvSpPr/>
          <p:nvPr/>
        </p:nvSpPr>
        <p:spPr>
          <a:xfrm rot="5400000">
            <a:off x="2171275" y="4907915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6516216" y="4726816"/>
            <a:ext cx="648072" cy="64640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0" name="이등변 삼각형 19"/>
          <p:cNvSpPr/>
          <p:nvPr/>
        </p:nvSpPr>
        <p:spPr>
          <a:xfrm rot="5400000">
            <a:off x="6707779" y="4907915"/>
            <a:ext cx="389706" cy="288032"/>
          </a:xfrm>
          <a:prstGeom prst="triangl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23528" y="3249816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KBS</a:t>
            </a:r>
            <a:r>
              <a:rPr lang="ko-KR" altLang="en-US" b="1" dirty="0"/>
              <a:t>뉴스 보도 촬영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716016" y="3249816"/>
            <a:ext cx="4104456" cy="432048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유소년 축구 분석 영상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323528" y="5983464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해외 관광 유적지 촬영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4716016" y="5983464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해외 관광 유적지 촬영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곤지암_평내_한강_삼익파크\DJI_0049.JPG"/>
          <p:cNvPicPr preferRelativeResize="0">
            <a:picLocks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95536" y="3893736"/>
            <a:ext cx="4104000" cy="2559600"/>
          </a:xfrm>
          <a:prstGeom prst="rect">
            <a:avLst/>
          </a:prstGeom>
          <a:noFill/>
        </p:spPr>
      </p:pic>
      <p:pic>
        <p:nvPicPr>
          <p:cNvPr id="4101" name="Picture 5" descr="D:\곤지암_평내_한강_삼익파크\DJI_0081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644008" y="1229440"/>
            <a:ext cx="4104000" cy="2559600"/>
          </a:xfrm>
          <a:prstGeom prst="rect">
            <a:avLst/>
          </a:prstGeom>
          <a:noFill/>
        </p:spPr>
      </p:pic>
      <p:pic>
        <p:nvPicPr>
          <p:cNvPr id="11" name="Picture 7" descr="D:\곤지암_평내_한강_삼익파크\DJI_0107.JPG"/>
          <p:cNvPicPr preferRelativeResize="0">
            <a:picLocks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95536" y="1229440"/>
            <a:ext cx="4104000" cy="2559600"/>
          </a:xfrm>
          <a:prstGeom prst="rect">
            <a:avLst/>
          </a:prstGeom>
          <a:noFill/>
        </p:spPr>
      </p:pic>
      <p:pic>
        <p:nvPicPr>
          <p:cNvPr id="12" name="Picture 8" descr="D:\곤지암_평내_한강_삼익파크\DJI_0030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44008" y="3893736"/>
            <a:ext cx="4104000" cy="2559600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4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334846" y="680510"/>
            <a:ext cx="2914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schemeClr val="bg1"/>
                </a:solidFill>
              </a:rPr>
              <a:t>토목ㅣ건축ㅣ항만ㅣ해양ㅣ학교ㅣ관공서ㅣ</a:t>
            </a:r>
            <a:endParaRPr lang="ko-KR" altLang="en-US" sz="1100" dirty="0"/>
          </a:p>
        </p:txBody>
      </p:sp>
      <p:sp>
        <p:nvSpPr>
          <p:cNvPr id="20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항공촬영 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3356992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광나루 드론 공원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4644008" y="3356992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강동구 항공 촬영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95536" y="6021288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삼익 그린 </a:t>
            </a:r>
            <a:r>
              <a:rPr lang="en-US" altLang="ko-KR" b="1" dirty="0"/>
              <a:t>1</a:t>
            </a:r>
            <a:r>
              <a:rPr lang="ko-KR" altLang="en-US" b="1" dirty="0"/>
              <a:t>차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6021288"/>
            <a:ext cx="4104456" cy="43204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마석 공장 단지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602</Words>
  <Application>Microsoft Office PowerPoint</Application>
  <PresentationFormat>화면 슬라이드 쇼(4:3)</PresentationFormat>
  <Paragraphs>164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6" baseType="lpstr">
      <vt:lpstr>DX스피드 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47</cp:revision>
  <dcterms:created xsi:type="dcterms:W3CDTF">2016-05-25T09:46:13Z</dcterms:created>
  <dcterms:modified xsi:type="dcterms:W3CDTF">2016-09-22T07:16:45Z</dcterms:modified>
</cp:coreProperties>
</file>