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3" r:id="rId5"/>
    <p:sldId id="264" r:id="rId6"/>
    <p:sldId id="270" r:id="rId7"/>
    <p:sldId id="278" r:id="rId8"/>
    <p:sldId id="272" r:id="rId9"/>
    <p:sldId id="274" r:id="rId10"/>
    <p:sldId id="275" r:id="rId11"/>
    <p:sldId id="276" r:id="rId12"/>
    <p:sldId id="277" r:id="rId13"/>
    <p:sldId id="265" r:id="rId14"/>
    <p:sldId id="269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98" y="82"/>
      </p:cViewPr>
      <p:guideLst>
        <p:guide orient="horz" pos="2160"/>
        <p:guide pos="2880"/>
        <p:guide orient="horz" pos="6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C807C-3F3F-4C4F-8B94-7BA496FA146E}" type="datetimeFigureOut">
              <a:rPr lang="ko-KR" altLang="en-US" smtClean="0"/>
              <a:pPr/>
              <a:t>2016-07-07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겔럭시7\Screenshot_20160518-182703.pn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55976" y="1758008"/>
            <a:ext cx="2880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드론체험 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축제ㅣ행사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 전문업체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4006003" y="1987574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>
                <a:solidFill>
                  <a:schemeClr val="bg1"/>
                </a:solidFill>
                <a:latin typeface="DX스피드 M" pitchFamily="18" charset="-127"/>
                <a:ea typeface="DX스피드 M" pitchFamily="18" charset="-127"/>
              </a:rPr>
              <a:t>CRUSH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4978410" y="1941372"/>
            <a:ext cx="28803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  <a:latin typeface="DX스피드 M" pitchFamily="18" charset="-127"/>
                <a:ea typeface="DX스피드 M" pitchFamily="18" charset="-127"/>
              </a:rPr>
              <a:t>D</a:t>
            </a:r>
            <a:endParaRPr lang="ko-KR" altLang="en-US" sz="3200" b="1" dirty="0">
              <a:solidFill>
                <a:schemeClr val="bg1"/>
              </a:solidFill>
              <a:latin typeface="DX스피드 M" pitchFamily="18" charset="-127"/>
              <a:ea typeface="DX스피드 M" pitchFamily="18" charset="-127"/>
            </a:endParaRPr>
          </a:p>
        </p:txBody>
      </p:sp>
      <p:sp>
        <p:nvSpPr>
          <p:cNvPr id="9" name="원호 8"/>
          <p:cNvSpPr/>
          <p:nvPr/>
        </p:nvSpPr>
        <p:spPr>
          <a:xfrm>
            <a:off x="3658149" y="2047396"/>
            <a:ext cx="360040" cy="288032"/>
          </a:xfrm>
          <a:prstGeom prst="arc">
            <a:avLst>
              <a:gd name="adj1" fmla="val 13633372"/>
              <a:gd name="adj2" fmla="val 2142762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원호 9"/>
          <p:cNvSpPr/>
          <p:nvPr/>
        </p:nvSpPr>
        <p:spPr>
          <a:xfrm>
            <a:off x="3635896" y="1916832"/>
            <a:ext cx="288032" cy="216024"/>
          </a:xfrm>
          <a:prstGeom prst="arc">
            <a:avLst>
              <a:gd name="adj1" fmla="val 14116372"/>
              <a:gd name="adj2" fmla="val 86609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원호 10"/>
          <p:cNvSpPr/>
          <p:nvPr/>
        </p:nvSpPr>
        <p:spPr>
          <a:xfrm>
            <a:off x="3788458" y="1970650"/>
            <a:ext cx="288032" cy="216024"/>
          </a:xfrm>
          <a:prstGeom prst="arc">
            <a:avLst>
              <a:gd name="adj1" fmla="val 15331495"/>
              <a:gd name="adj2" fmla="val 2964294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2" name="원호 11"/>
          <p:cNvSpPr/>
          <p:nvPr/>
        </p:nvSpPr>
        <p:spPr>
          <a:xfrm>
            <a:off x="3644442" y="2356328"/>
            <a:ext cx="288032" cy="216024"/>
          </a:xfrm>
          <a:prstGeom prst="arc">
            <a:avLst>
              <a:gd name="adj1" fmla="val 15331495"/>
              <a:gd name="adj2" fmla="val 2964294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3" name="직선 연결선 12"/>
          <p:cNvCxnSpPr/>
          <p:nvPr/>
        </p:nvCxnSpPr>
        <p:spPr>
          <a:xfrm flipH="1">
            <a:off x="3869012" y="2284320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H="1">
            <a:off x="3826282" y="2356328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user\Desktop\s900a2z15bmpcc-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-459432"/>
            <a:ext cx="2952328" cy="295232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745728" y="6604084"/>
            <a:ext cx="1665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b="1" dirty="0">
                <a:solidFill>
                  <a:schemeClr val="bg1"/>
                </a:solidFill>
              </a:rPr>
              <a:t>㈜이츠스타엔터테인먼트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24128" y="6610118"/>
            <a:ext cx="3528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>
                <a:solidFill>
                  <a:schemeClr val="bg1"/>
                </a:solidFill>
              </a:rPr>
              <a:t>※ </a:t>
            </a:r>
            <a:r>
              <a:rPr lang="ko-KR" altLang="en-US" sz="800" b="1" dirty="0">
                <a:solidFill>
                  <a:schemeClr val="bg1"/>
                </a:solidFill>
              </a:rPr>
              <a:t>자료의 사진 이미지는 </a:t>
            </a:r>
            <a:r>
              <a:rPr lang="en-US" altLang="ko-KR" sz="800" b="1" dirty="0">
                <a:solidFill>
                  <a:schemeClr val="bg1"/>
                </a:solidFill>
              </a:rPr>
              <a:t>TEAM_CRUSH.D</a:t>
            </a:r>
            <a:r>
              <a:rPr lang="ko-KR" altLang="en-US" sz="800" b="1" dirty="0">
                <a:solidFill>
                  <a:schemeClr val="bg1"/>
                </a:solidFill>
              </a:rPr>
              <a:t>가 직접 촬영 하였습니다</a:t>
            </a:r>
            <a:r>
              <a:rPr lang="en-US" altLang="ko-KR" sz="800" b="1" dirty="0">
                <a:solidFill>
                  <a:schemeClr val="bg1"/>
                </a:solidFill>
              </a:rPr>
              <a:t>.</a:t>
            </a:r>
            <a:r>
              <a:rPr lang="ko-KR" altLang="en-US" sz="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04" y="6642556"/>
            <a:ext cx="3528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</a:rPr>
              <a:t>크러시</a:t>
            </a:r>
            <a:r>
              <a:rPr lang="en-US" altLang="ko-KR" sz="800" b="1" dirty="0">
                <a:solidFill>
                  <a:schemeClr val="bg1"/>
                </a:solidFill>
              </a:rPr>
              <a:t>.</a:t>
            </a:r>
            <a:r>
              <a:rPr lang="ko-KR" altLang="en-US" sz="800" b="1" dirty="0">
                <a:solidFill>
                  <a:schemeClr val="bg1"/>
                </a:solidFill>
              </a:rPr>
              <a:t>디 문의</a:t>
            </a:r>
            <a:r>
              <a:rPr lang="en-US" altLang="ko-KR" sz="800" b="1" dirty="0">
                <a:solidFill>
                  <a:schemeClr val="bg1"/>
                </a:solidFill>
              </a:rPr>
              <a:t> : 010-2030-3443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5. 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행사사진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32" y="1134576"/>
            <a:ext cx="89154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85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5. 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행사사진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0537"/>
            <a:ext cx="4160000" cy="234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7405"/>
            <a:ext cx="4160000" cy="234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3" y="3681288"/>
            <a:ext cx="4160000" cy="234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81288"/>
            <a:ext cx="416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9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5. 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행사사진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9819"/>
            <a:ext cx="4160000" cy="234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35370"/>
            <a:ext cx="4160000" cy="234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70216"/>
            <a:ext cx="4160000" cy="234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46" y="3666615"/>
            <a:ext cx="416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31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404292" y="6166465"/>
            <a:ext cx="576064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00" dirty="0"/>
              <a:t>주소 </a:t>
            </a:r>
            <a:r>
              <a:rPr lang="en-US" altLang="ko-KR" sz="1100" dirty="0"/>
              <a:t>: 102, Cheonjung-ro 51-gil, Gangdong-gu, Seoul, 05296, Rep. of KOREA </a:t>
            </a:r>
          </a:p>
          <a:p>
            <a:r>
              <a:rPr lang="en-US" altLang="ko-KR" sz="1100" dirty="0"/>
              <a:t>        &lt;</a:t>
            </a:r>
            <a:r>
              <a:rPr lang="ko-KR" altLang="en-US" sz="1100" dirty="0"/>
              <a:t>명일동 굽은다리역 </a:t>
            </a:r>
            <a:r>
              <a:rPr lang="en-US" altLang="ko-KR" sz="1100" dirty="0"/>
              <a:t>3</a:t>
            </a:r>
            <a:r>
              <a:rPr lang="ko-KR" altLang="en-US" sz="1100" dirty="0"/>
              <a:t>번 출구 </a:t>
            </a:r>
            <a:r>
              <a:rPr lang="en-US" altLang="ko-KR" sz="1100" dirty="0"/>
              <a:t>150M</a:t>
            </a:r>
            <a:r>
              <a:rPr lang="ko-KR" altLang="en-US" sz="1100" dirty="0"/>
              <a:t>에 위치</a:t>
            </a:r>
            <a:r>
              <a:rPr lang="en-US" altLang="ko-KR" sz="1100" dirty="0"/>
              <a:t>&gt;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03048"/>
            <a:ext cx="6804248" cy="4428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959914" y="3576436"/>
            <a:ext cx="204374" cy="21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9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2331206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회사위치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9536" y="2884498"/>
            <a:ext cx="2880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드론체험 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축제ㅣ행사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 전문업체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1712" y="1988840"/>
            <a:ext cx="195525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03848" y="3789040"/>
            <a:ext cx="4824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/>
              <a:t>모든 축제</a:t>
            </a:r>
            <a:r>
              <a:rPr lang="en-US" altLang="ko-KR" sz="800" dirty="0"/>
              <a:t>,</a:t>
            </a:r>
            <a:r>
              <a:rPr lang="ko-KR" altLang="en-US" sz="800" dirty="0"/>
              <a:t>행사기획 관련 업종에 계신 분들의 권투를 빕니다</a:t>
            </a:r>
            <a:r>
              <a:rPr lang="en-US" altLang="ko-KR" sz="800" dirty="0"/>
              <a:t>.</a:t>
            </a:r>
            <a:endParaRPr lang="ko-KR" alt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3166024" y="3081154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DX스피드 M" pitchFamily="18" charset="-127"/>
                <a:ea typeface="DX스피드 M" pitchFamily="18" charset="-127"/>
              </a:rPr>
              <a:t>감사합니다</a:t>
            </a:r>
            <a:r>
              <a:rPr lang="en-US" altLang="ko-KR" sz="4000" dirty="0">
                <a:latin typeface="DX스피드 M" pitchFamily="18" charset="-127"/>
                <a:ea typeface="DX스피드 M" pitchFamily="18" charset="-127"/>
              </a:rPr>
              <a:t>!</a:t>
            </a:r>
            <a:endParaRPr lang="ko-KR" altLang="en-US" sz="4000" dirty="0">
              <a:latin typeface="DX스피드 M" pitchFamily="18" charset="-127"/>
              <a:ea typeface="DX스피드 M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14" y="5733256"/>
            <a:ext cx="1069850" cy="4023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83768" y="407285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 err="1">
                <a:solidFill>
                  <a:schemeClr val="bg1"/>
                </a:solidFill>
              </a:rPr>
              <a:t>드론체험존</a:t>
            </a:r>
            <a:r>
              <a:rPr lang="ko-KR" altLang="en-US" sz="1200" b="1" spc="-150" dirty="0">
                <a:solidFill>
                  <a:schemeClr val="bg1"/>
                </a:solidFill>
              </a:rPr>
              <a:t> 이란 </a:t>
            </a:r>
            <a:r>
              <a:rPr lang="en-US" altLang="ko-KR" sz="1200" b="1" spc="-150" dirty="0">
                <a:solidFill>
                  <a:schemeClr val="bg1"/>
                </a:solidFill>
              </a:rPr>
              <a:t>?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511976" y="3068960"/>
            <a:ext cx="153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solidFill>
                  <a:schemeClr val="bg1"/>
                </a:solidFill>
              </a:rPr>
              <a:t>토목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1763688" y="3060249"/>
            <a:ext cx="1539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solidFill>
                  <a:schemeClr val="bg1"/>
                </a:solidFill>
              </a:rPr>
              <a:t> </a:t>
            </a:r>
            <a:r>
              <a:rPr lang="ko-KR" altLang="en-US" sz="4000" b="1" dirty="0">
                <a:solidFill>
                  <a:schemeClr val="bg1"/>
                </a:solidFill>
              </a:rPr>
              <a:t>축제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251520" y="384188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b="1" dirty="0">
                <a:solidFill>
                  <a:schemeClr val="bg1"/>
                </a:solidFill>
              </a:rPr>
              <a:t>관공서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2411760" y="36357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>
                <a:solidFill>
                  <a:schemeClr val="bg1"/>
                </a:solidFill>
              </a:rPr>
              <a:t>학교홍보</a:t>
            </a:r>
          </a:p>
        </p:txBody>
      </p:sp>
      <p:sp>
        <p:nvSpPr>
          <p:cNvPr id="16" name="TextBox 10"/>
          <p:cNvSpPr txBox="1"/>
          <p:nvPr/>
        </p:nvSpPr>
        <p:spPr>
          <a:xfrm>
            <a:off x="755576" y="34917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>
                <a:solidFill>
                  <a:schemeClr val="bg1"/>
                </a:solidFill>
              </a:rPr>
              <a:t>항만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1619672" y="378904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solidFill>
                  <a:schemeClr val="bg1"/>
                </a:solidFill>
              </a:rPr>
              <a:t>해양</a:t>
            </a:r>
          </a:p>
        </p:txBody>
      </p:sp>
      <p:sp>
        <p:nvSpPr>
          <p:cNvPr id="18" name="TextBox 10"/>
          <p:cNvSpPr txBox="1"/>
          <p:nvPr/>
        </p:nvSpPr>
        <p:spPr>
          <a:xfrm>
            <a:off x="2123728" y="397544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solidFill>
                  <a:schemeClr val="bg1"/>
                </a:solidFill>
              </a:rPr>
              <a:t>선박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3347864" y="386104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solidFill>
                  <a:schemeClr val="bg1"/>
                </a:solidFill>
              </a:rPr>
              <a:t>영화촬영</a:t>
            </a:r>
          </a:p>
        </p:txBody>
      </p:sp>
      <p:sp>
        <p:nvSpPr>
          <p:cNvPr id="20" name="TextBox 10"/>
          <p:cNvSpPr txBox="1"/>
          <p:nvPr/>
        </p:nvSpPr>
        <p:spPr>
          <a:xfrm>
            <a:off x="2771800" y="302889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solidFill>
                  <a:schemeClr val="bg1"/>
                </a:solidFill>
              </a:rPr>
              <a:t>방송촬영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331640" y="339938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solidFill>
                  <a:schemeClr val="bg1"/>
                </a:solidFill>
              </a:rPr>
              <a:t>홍보</a:t>
            </a:r>
            <a:endParaRPr lang="ko-KR" altLang="en-US" sz="2400" dirty="0"/>
          </a:p>
        </p:txBody>
      </p:sp>
      <p:sp>
        <p:nvSpPr>
          <p:cNvPr id="22" name="직사각형 21"/>
          <p:cNvSpPr/>
          <p:nvPr/>
        </p:nvSpPr>
        <p:spPr>
          <a:xfrm>
            <a:off x="3707904" y="3460938"/>
            <a:ext cx="779381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solidFill>
                  <a:schemeClr val="bg1"/>
                </a:solidFill>
              </a:rPr>
              <a:t>건축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endParaRPr lang="ko-KR" altLang="en-US" dirty="0"/>
          </a:p>
        </p:txBody>
      </p:sp>
      <p:sp>
        <p:nvSpPr>
          <p:cNvPr id="23" name="TextBox 10"/>
          <p:cNvSpPr txBox="1"/>
          <p:nvPr/>
        </p:nvSpPr>
        <p:spPr>
          <a:xfrm>
            <a:off x="4139952" y="31409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b="1">
                <a:solidFill>
                  <a:schemeClr val="bg1"/>
                </a:solidFill>
              </a:rPr>
              <a:t>리조트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4499992" y="364502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b="1">
                <a:solidFill>
                  <a:schemeClr val="bg1"/>
                </a:solidFill>
              </a:rPr>
              <a:t>골프장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TextBox 10"/>
          <p:cNvSpPr txBox="1"/>
          <p:nvPr/>
        </p:nvSpPr>
        <p:spPr>
          <a:xfrm>
            <a:off x="4932040" y="398531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b="1" dirty="0">
                <a:solidFill>
                  <a:schemeClr val="bg1"/>
                </a:solidFill>
              </a:rPr>
              <a:t>모델하우스</a:t>
            </a:r>
          </a:p>
        </p:txBody>
      </p:sp>
      <p:sp>
        <p:nvSpPr>
          <p:cNvPr id="26" name="TextBox 10"/>
          <p:cNvSpPr txBox="1"/>
          <p:nvPr/>
        </p:nvSpPr>
        <p:spPr>
          <a:xfrm>
            <a:off x="5292080" y="357301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b="1">
                <a:solidFill>
                  <a:schemeClr val="bg1"/>
                </a:solidFill>
              </a:rPr>
              <a:t>공장시설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7" name="TextBox 10"/>
          <p:cNvSpPr txBox="1"/>
          <p:nvPr/>
        </p:nvSpPr>
        <p:spPr>
          <a:xfrm>
            <a:off x="5508104" y="3284984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>
                <a:solidFill>
                  <a:schemeClr val="bg1"/>
                </a:solidFill>
              </a:rPr>
              <a:t>물류창고</a:t>
            </a:r>
          </a:p>
        </p:txBody>
      </p:sp>
      <p:sp>
        <p:nvSpPr>
          <p:cNvPr id="28" name="TextBox 10"/>
          <p:cNvSpPr txBox="1"/>
          <p:nvPr/>
        </p:nvSpPr>
        <p:spPr>
          <a:xfrm>
            <a:off x="6084168" y="378904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>
                <a:solidFill>
                  <a:schemeClr val="bg1"/>
                </a:solidFill>
              </a:rPr>
              <a:t>웨딩촬영</a:t>
            </a:r>
          </a:p>
        </p:txBody>
      </p:sp>
      <p:sp>
        <p:nvSpPr>
          <p:cNvPr id="29" name="TextBox 10"/>
          <p:cNvSpPr txBox="1"/>
          <p:nvPr/>
        </p:nvSpPr>
        <p:spPr>
          <a:xfrm>
            <a:off x="6300192" y="342900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>
                <a:solidFill>
                  <a:schemeClr val="bg1"/>
                </a:solidFill>
              </a:rPr>
              <a:t>팬션홍보</a:t>
            </a:r>
          </a:p>
        </p:txBody>
      </p:sp>
      <p:sp>
        <p:nvSpPr>
          <p:cNvPr id="30" name="TextBox 10"/>
          <p:cNvSpPr txBox="1"/>
          <p:nvPr/>
        </p:nvSpPr>
        <p:spPr>
          <a:xfrm>
            <a:off x="6804248" y="364502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>
                <a:solidFill>
                  <a:schemeClr val="bg1"/>
                </a:solidFill>
              </a:rPr>
              <a:t>CF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31" name="TextBox 10"/>
          <p:cNvSpPr txBox="1"/>
          <p:nvPr/>
        </p:nvSpPr>
        <p:spPr>
          <a:xfrm>
            <a:off x="7092280" y="4160113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>
                <a:solidFill>
                  <a:schemeClr val="bg1"/>
                </a:solidFill>
              </a:rPr>
              <a:t>자동차</a:t>
            </a:r>
          </a:p>
        </p:txBody>
      </p:sp>
      <p:sp>
        <p:nvSpPr>
          <p:cNvPr id="32" name="TextBox 10"/>
          <p:cNvSpPr txBox="1"/>
          <p:nvPr/>
        </p:nvSpPr>
        <p:spPr>
          <a:xfrm>
            <a:off x="7596336" y="3728065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>
                <a:solidFill>
                  <a:schemeClr val="bg1"/>
                </a:solidFill>
              </a:rPr>
              <a:t>보트</a:t>
            </a:r>
          </a:p>
        </p:txBody>
      </p:sp>
      <p:sp>
        <p:nvSpPr>
          <p:cNvPr id="33" name="TextBox 10"/>
          <p:cNvSpPr txBox="1"/>
          <p:nvPr/>
        </p:nvSpPr>
        <p:spPr>
          <a:xfrm>
            <a:off x="7092280" y="328498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b="1" dirty="0">
                <a:solidFill>
                  <a:schemeClr val="bg1"/>
                </a:solidFill>
              </a:rPr>
              <a:t>행사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34" y="1177721"/>
            <a:ext cx="8191500" cy="54578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겔럭시7\Screenshot_20160518-182725.png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 t="17073" r="2046" b="15854"/>
          <a:stretch>
            <a:fillRect/>
          </a:stretch>
        </p:blipFill>
        <p:spPr bwMode="auto">
          <a:xfrm>
            <a:off x="0" y="0"/>
            <a:ext cx="9144000" cy="2420888"/>
          </a:xfrm>
          <a:prstGeom prst="rect">
            <a:avLst/>
          </a:prstGeom>
          <a:noFill/>
        </p:spPr>
      </p:pic>
      <p:pic>
        <p:nvPicPr>
          <p:cNvPr id="2" name="Picture 2" descr="C:\Users\user\OneDrive\드론버티징1\비밀문서\신고증명서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93" y="2708920"/>
            <a:ext cx="2523573" cy="3600000"/>
          </a:xfrm>
          <a:prstGeom prst="rect">
            <a:avLst/>
          </a:prstGeom>
          <a:noFill/>
        </p:spPr>
      </p:pic>
      <p:pic>
        <p:nvPicPr>
          <p:cNvPr id="3" name="Picture 3" descr="C:\Users\user\OneDrive\드론버티징1\비밀문서\사용사업등록증.JPG"/>
          <p:cNvPicPr>
            <a:picLocks noChangeAspect="1" noChangeArrowheads="1"/>
          </p:cNvPicPr>
          <p:nvPr/>
        </p:nvPicPr>
        <p:blipFill>
          <a:blip r:embed="rId4" cstate="print"/>
          <a:srcRect t="1762" b="1923"/>
          <a:stretch>
            <a:fillRect/>
          </a:stretch>
        </p:blipFill>
        <p:spPr bwMode="auto">
          <a:xfrm>
            <a:off x="3069307" y="2728930"/>
            <a:ext cx="2745777" cy="3567065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2483768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인증서류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1794882"/>
            <a:ext cx="7920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solidFill>
                  <a:schemeClr val="bg1"/>
                </a:solidFill>
              </a:rPr>
              <a:t>CRUSH.D</a:t>
            </a:r>
            <a:r>
              <a:rPr lang="ko-KR" altLang="en-US" sz="1000" b="1" dirty="0">
                <a:solidFill>
                  <a:schemeClr val="bg1"/>
                </a:solidFill>
              </a:rPr>
              <a:t>는 </a:t>
            </a:r>
            <a:endParaRPr lang="en-US" altLang="ko-KR" sz="1000" b="1" dirty="0">
              <a:solidFill>
                <a:schemeClr val="bg1"/>
              </a:solidFill>
            </a:endParaRPr>
          </a:p>
          <a:p>
            <a:r>
              <a:rPr lang="ko-KR" altLang="en-US" sz="1000" b="1" dirty="0">
                <a:solidFill>
                  <a:schemeClr val="bg1"/>
                </a:solidFill>
              </a:rPr>
              <a:t>서울 지방 항공청에서 </a:t>
            </a:r>
            <a:endParaRPr lang="en-US" altLang="ko-KR" sz="1000" b="1" dirty="0">
              <a:solidFill>
                <a:schemeClr val="bg1"/>
              </a:solidFill>
            </a:endParaRPr>
          </a:p>
          <a:p>
            <a:r>
              <a:rPr lang="ko-KR" altLang="en-US" sz="1000" b="1" dirty="0">
                <a:solidFill>
                  <a:schemeClr val="bg1"/>
                </a:solidFill>
              </a:rPr>
              <a:t>발급 받은 인증서와 영업배상책임보험에 가입되어 있는 허가업체입니다</a:t>
            </a:r>
            <a:r>
              <a:rPr lang="en-US" altLang="ko-KR" sz="1000" b="1" dirty="0">
                <a:solidFill>
                  <a:schemeClr val="bg1"/>
                </a:solidFill>
              </a:rPr>
              <a:t>.</a:t>
            </a:r>
            <a:r>
              <a:rPr lang="ko-KR" altLang="en-US" sz="10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2735" y="6302226"/>
            <a:ext cx="5962160" cy="481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/>
              <a:t>※ </a:t>
            </a:r>
            <a:r>
              <a:rPr lang="en-US" altLang="ko-KR" sz="900" b="1" dirty="0"/>
              <a:t>CRUSH.D drone company</a:t>
            </a:r>
            <a:r>
              <a:rPr lang="ko-KR" altLang="en-US" sz="900" b="1" dirty="0"/>
              <a:t>는 초경량비행장치사용사업</a:t>
            </a:r>
            <a:r>
              <a:rPr lang="en-US" altLang="ko-KR" sz="900" b="1" dirty="0"/>
              <a:t>, </a:t>
            </a:r>
            <a:r>
              <a:rPr lang="ko-KR" altLang="en-US" sz="900" b="1" dirty="0"/>
              <a:t>영업배상책임보험에 가입되어 있습니다</a:t>
            </a:r>
            <a:r>
              <a:rPr lang="en-US" altLang="ko-KR" sz="9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900" b="1" dirty="0"/>
              <a:t> - </a:t>
            </a:r>
            <a:r>
              <a:rPr lang="ko-KR" altLang="en-US" sz="900" b="1" dirty="0"/>
              <a:t>사업 등록을 하지 않은 드론을 영리 목적으로 사용하게 된다면 </a:t>
            </a:r>
            <a:r>
              <a:rPr lang="en-US" altLang="ko-KR" sz="900" b="1" dirty="0"/>
              <a:t>1</a:t>
            </a:r>
            <a:r>
              <a:rPr lang="ko-KR" altLang="en-US" sz="900" b="1" dirty="0"/>
              <a:t>년 이하의 징역이나 </a:t>
            </a:r>
            <a:r>
              <a:rPr lang="en-US" altLang="ko-KR" sz="900" b="1" dirty="0"/>
              <a:t>3</a:t>
            </a:r>
            <a:r>
              <a:rPr lang="ko-KR" altLang="en-US" sz="900" b="1" dirty="0"/>
              <a:t>천만원 이하의 벌금 처벌</a:t>
            </a:r>
            <a:r>
              <a:rPr lang="en-US" altLang="ko-KR" sz="900" dirty="0"/>
              <a:t> </a:t>
            </a:r>
            <a:endParaRPr lang="ko-KR" altLang="en-US" sz="9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94" y="2728930"/>
            <a:ext cx="2536332" cy="35799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 err="1">
                <a:solidFill>
                  <a:schemeClr val="bg1"/>
                </a:solidFill>
                <a:latin typeface="+mn-ea"/>
              </a:rPr>
              <a:t>드론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 체험 부스 운영도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2" y="998333"/>
            <a:ext cx="8288594" cy="58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9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1. </a:t>
            </a:r>
            <a:r>
              <a:rPr lang="ko-KR" altLang="en-US" sz="1200" b="1" spc="-150" dirty="0" err="1">
                <a:solidFill>
                  <a:schemeClr val="bg1"/>
                </a:solidFill>
              </a:rPr>
              <a:t>드론</a:t>
            </a:r>
            <a:r>
              <a:rPr lang="ko-KR" altLang="en-US" sz="1200" b="1" spc="-150" dirty="0">
                <a:solidFill>
                  <a:schemeClr val="bg1"/>
                </a:solidFill>
              </a:rPr>
              <a:t> 교육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9" y="1019811"/>
            <a:ext cx="8258213" cy="58381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2. .</a:t>
            </a:r>
            <a:r>
              <a:rPr lang="ko-KR" altLang="en-US" sz="1200" b="1" spc="-150" dirty="0" err="1">
                <a:solidFill>
                  <a:schemeClr val="bg1"/>
                </a:solidFill>
              </a:rPr>
              <a:t>드론</a:t>
            </a:r>
            <a:r>
              <a:rPr lang="ko-KR" altLang="en-US" sz="1200" b="1" spc="-150" dirty="0">
                <a:solidFill>
                  <a:schemeClr val="bg1"/>
                </a:solidFill>
              </a:rPr>
              <a:t> 시뮬레이터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6" y="1008112"/>
            <a:ext cx="8274760" cy="584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2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21556"/>
            <a:ext cx="8255744" cy="5836444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드론체험 비행 부스</a:t>
            </a:r>
          </a:p>
        </p:txBody>
      </p:sp>
    </p:spTree>
    <p:extLst>
      <p:ext uri="{BB962C8B-B14F-4D97-AF65-F5344CB8AC3E}">
        <p14:creationId xmlns:p14="http://schemas.microsoft.com/office/powerpoint/2010/main" val="311870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4. 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드론체험 비행 부스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00" y="1864488"/>
            <a:ext cx="3200000" cy="180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2" y="1878340"/>
            <a:ext cx="3200000" cy="18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154" y="1126571"/>
            <a:ext cx="8715333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/>
              <a:t># </a:t>
            </a:r>
            <a:r>
              <a:rPr lang="ko-KR" altLang="en-US" sz="1400" dirty="0"/>
              <a:t>드론체험 비행순서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 </a:t>
            </a:r>
            <a:r>
              <a:rPr lang="en-US" altLang="ko-KR" sz="1200" dirty="0"/>
              <a:t>- </a:t>
            </a:r>
            <a:r>
              <a:rPr lang="ko-KR" altLang="en-US" sz="1200" dirty="0"/>
              <a:t>상하타 조종</a:t>
            </a:r>
            <a:r>
              <a:rPr lang="en-US" altLang="ko-KR" sz="1200" dirty="0"/>
              <a:t>(</a:t>
            </a:r>
            <a:r>
              <a:rPr lang="ko-KR" altLang="en-US" sz="1200" dirty="0"/>
              <a:t>드론을 위로 띄우거나 아래로 내림</a:t>
            </a:r>
            <a:r>
              <a:rPr lang="en-US" altLang="ko-KR" sz="1200" dirty="0"/>
              <a:t>) &gt; </a:t>
            </a:r>
            <a:r>
              <a:rPr lang="ko-KR" altLang="en-US" sz="1200" dirty="0"/>
              <a:t>전후</a:t>
            </a:r>
            <a:r>
              <a:rPr lang="en-US" altLang="ko-KR" sz="1200" dirty="0"/>
              <a:t>,</a:t>
            </a:r>
            <a:r>
              <a:rPr lang="ko-KR" altLang="en-US" sz="1200" dirty="0"/>
              <a:t>좌우타 조종 </a:t>
            </a:r>
            <a:r>
              <a:rPr lang="en-US" altLang="ko-KR" sz="1200" dirty="0"/>
              <a:t>&gt; </a:t>
            </a:r>
            <a:r>
              <a:rPr lang="ko-KR" altLang="en-US" sz="1200" dirty="0"/>
              <a:t>회전타 레버 조종 </a:t>
            </a:r>
            <a:r>
              <a:rPr lang="en-US" altLang="ko-KR" sz="1200" dirty="0"/>
              <a:t>&gt; </a:t>
            </a:r>
            <a:r>
              <a:rPr lang="ko-KR" altLang="en-US" sz="1200" dirty="0"/>
              <a:t>착륙지점에 착륙해보기 </a:t>
            </a:r>
            <a:endParaRPr lang="ko-KR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54376" y="4187937"/>
            <a:ext cx="7557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/>
              <a:t># </a:t>
            </a:r>
            <a:r>
              <a:rPr lang="ko-KR" altLang="en-US" sz="1400" dirty="0"/>
              <a:t>드론체험 비행부스 사이즈 </a:t>
            </a:r>
            <a:r>
              <a:rPr lang="en-US" altLang="ko-KR" sz="1400" dirty="0"/>
              <a:t>: </a:t>
            </a:r>
            <a:r>
              <a:rPr lang="ko-KR" altLang="en-US" sz="1400" dirty="0"/>
              <a:t>높이 </a:t>
            </a:r>
            <a:r>
              <a:rPr lang="en-US" altLang="ko-KR" sz="1400" dirty="0"/>
              <a:t>&gt; </a:t>
            </a:r>
            <a:r>
              <a:rPr lang="ko-KR" altLang="en-US" sz="1400" dirty="0"/>
              <a:t>협의사항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 </a:t>
            </a:r>
            <a:r>
              <a:rPr lang="en-US" altLang="ko-KR" sz="1200" dirty="0"/>
              <a:t>- </a:t>
            </a:r>
            <a:r>
              <a:rPr lang="ko-KR" altLang="en-US" sz="1200" dirty="0"/>
              <a:t>기본사이즈 </a:t>
            </a:r>
            <a:r>
              <a:rPr lang="en-US" altLang="ko-KR" sz="1200" dirty="0"/>
              <a:t>: </a:t>
            </a:r>
            <a:r>
              <a:rPr lang="ko-KR" altLang="en-US" sz="1200" dirty="0"/>
              <a:t>높이 </a:t>
            </a:r>
            <a:r>
              <a:rPr lang="en-US" altLang="ko-KR" sz="1200" dirty="0"/>
              <a:t>3,000mm / 4</a:t>
            </a:r>
            <a:r>
              <a:rPr lang="ko-KR" altLang="en-US" sz="1200" dirty="0"/>
              <a:t>면 길이 </a:t>
            </a:r>
            <a:r>
              <a:rPr lang="en-US" altLang="ko-KR" sz="1200" dirty="0"/>
              <a:t>3,000mm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 - </a:t>
            </a:r>
            <a:r>
              <a:rPr lang="ko-KR" altLang="en-US" sz="1200" dirty="0"/>
              <a:t>현장 상황에 따라서 최대한 높고 길게 부스를 제작해야 체험하기 좋은 최적의 조건이 될 수 있습니다</a:t>
            </a:r>
            <a:r>
              <a:rPr lang="en-US" altLang="ko-KR" sz="1200" dirty="0"/>
              <a:t>.</a:t>
            </a:r>
            <a:endParaRPr lang="ko-KR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49154" y="5403883"/>
            <a:ext cx="5396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/>
              <a:t># </a:t>
            </a:r>
            <a:r>
              <a:rPr lang="ko-KR" altLang="en-US" sz="1200" dirty="0"/>
              <a:t>행사 경험이 많은 </a:t>
            </a:r>
            <a:r>
              <a:rPr lang="en-US" altLang="ko-KR" sz="1200" b="1" dirty="0"/>
              <a:t>CRUSH.D drone company </a:t>
            </a:r>
            <a:r>
              <a:rPr lang="ko-KR" altLang="en-US" sz="1200" dirty="0"/>
              <a:t>와 함께 하시면 안전합니다</a:t>
            </a:r>
            <a:r>
              <a:rPr lang="en-US" altLang="ko-KR" sz="12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 - </a:t>
            </a:r>
            <a:r>
              <a:rPr lang="ko-KR" altLang="en-US" sz="1200" dirty="0"/>
              <a:t>안전펜스를 </a:t>
            </a:r>
            <a:r>
              <a:rPr lang="en-US" altLang="ko-KR" sz="1200" dirty="0"/>
              <a:t>4</a:t>
            </a:r>
            <a:r>
              <a:rPr lang="ko-KR" altLang="en-US" sz="1200" dirty="0"/>
              <a:t>면을 둘러 설치하고 진행요원과 함께 동반하여 진행 </a:t>
            </a:r>
          </a:p>
        </p:txBody>
      </p:sp>
    </p:spTree>
    <p:extLst>
      <p:ext uri="{BB962C8B-B14F-4D97-AF65-F5344CB8AC3E}">
        <p14:creationId xmlns:p14="http://schemas.microsoft.com/office/powerpoint/2010/main" val="267308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5. 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행사사진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134576"/>
            <a:ext cx="88773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77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313</Words>
  <Application>Microsoft Office PowerPoint</Application>
  <PresentationFormat>화면 슬라이드 쇼(4:3)</PresentationFormat>
  <Paragraphs>82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8" baseType="lpstr">
      <vt:lpstr>DX스피드 M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PYOSS</cp:lastModifiedBy>
  <cp:revision>54</cp:revision>
  <dcterms:created xsi:type="dcterms:W3CDTF">2016-05-25T09:46:13Z</dcterms:created>
  <dcterms:modified xsi:type="dcterms:W3CDTF">2016-07-07T09:19:15Z</dcterms:modified>
</cp:coreProperties>
</file>