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64" r:id="rId3"/>
    <p:sldId id="257" r:id="rId4"/>
    <p:sldId id="270" r:id="rId5"/>
    <p:sldId id="271" r:id="rId6"/>
    <p:sldId id="272" r:id="rId7"/>
    <p:sldId id="273" r:id="rId8"/>
    <p:sldId id="274" r:id="rId9"/>
    <p:sldId id="265" r:id="rId10"/>
    <p:sldId id="269" r:id="rId11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70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1218" y="108"/>
      </p:cViewPr>
      <p:guideLst>
        <p:guide orient="horz" pos="2160"/>
        <p:guide pos="2880"/>
        <p:guide orient="horz" pos="709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3393AD-DBAD-4074-A118-B9FAAE04511D}" type="datetimeFigureOut">
              <a:rPr lang="ko-KR" altLang="en-US" smtClean="0"/>
              <a:t>2016-09-29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10CB49-8992-414F-9A03-BA42616B4AE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494415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10CB49-8992-414F-9A03-BA42616B4AE7}" type="slidenum">
              <a:rPr lang="ko-KR" altLang="en-US" smtClean="0"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960386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C807C-3F3F-4C4F-8B94-7BA496FA146E}" type="datetimeFigureOut">
              <a:rPr lang="ko-KR" altLang="en-US" smtClean="0"/>
              <a:pPr/>
              <a:t>2016-09-29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F0432-B4FB-4BED-BDF8-D0CC1F8B9B4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C807C-3F3F-4C4F-8B94-7BA496FA146E}" type="datetimeFigureOut">
              <a:rPr lang="ko-KR" altLang="en-US" smtClean="0"/>
              <a:pPr/>
              <a:t>2016-09-29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F0432-B4FB-4BED-BDF8-D0CC1F8B9B4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C807C-3F3F-4C4F-8B94-7BA496FA146E}" type="datetimeFigureOut">
              <a:rPr lang="ko-KR" altLang="en-US" smtClean="0"/>
              <a:pPr/>
              <a:t>2016-09-29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F0432-B4FB-4BED-BDF8-D0CC1F8B9B4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C807C-3F3F-4C4F-8B94-7BA496FA146E}" type="datetimeFigureOut">
              <a:rPr lang="ko-KR" altLang="en-US" smtClean="0"/>
              <a:pPr/>
              <a:t>2016-09-29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F0432-B4FB-4BED-BDF8-D0CC1F8B9B4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C807C-3F3F-4C4F-8B94-7BA496FA146E}" type="datetimeFigureOut">
              <a:rPr lang="ko-KR" altLang="en-US" smtClean="0"/>
              <a:pPr/>
              <a:t>2016-09-29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F0432-B4FB-4BED-BDF8-D0CC1F8B9B4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C807C-3F3F-4C4F-8B94-7BA496FA146E}" type="datetimeFigureOut">
              <a:rPr lang="ko-KR" altLang="en-US" smtClean="0"/>
              <a:pPr/>
              <a:t>2016-09-29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F0432-B4FB-4BED-BDF8-D0CC1F8B9B4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C807C-3F3F-4C4F-8B94-7BA496FA146E}" type="datetimeFigureOut">
              <a:rPr lang="ko-KR" altLang="en-US" smtClean="0"/>
              <a:pPr/>
              <a:t>2016-09-29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F0432-B4FB-4BED-BDF8-D0CC1F8B9B4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C807C-3F3F-4C4F-8B94-7BA496FA146E}" type="datetimeFigureOut">
              <a:rPr lang="ko-KR" altLang="en-US" smtClean="0"/>
              <a:pPr/>
              <a:t>2016-09-29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F0432-B4FB-4BED-BDF8-D0CC1F8B9B4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C807C-3F3F-4C4F-8B94-7BA496FA146E}" type="datetimeFigureOut">
              <a:rPr lang="ko-KR" altLang="en-US" smtClean="0"/>
              <a:pPr/>
              <a:t>2016-09-29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F0432-B4FB-4BED-BDF8-D0CC1F8B9B4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C807C-3F3F-4C4F-8B94-7BA496FA146E}" type="datetimeFigureOut">
              <a:rPr lang="ko-KR" altLang="en-US" smtClean="0"/>
              <a:pPr/>
              <a:t>2016-09-29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F0432-B4FB-4BED-BDF8-D0CC1F8B9B4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C807C-3F3F-4C4F-8B94-7BA496FA146E}" type="datetimeFigureOut">
              <a:rPr lang="ko-KR" altLang="en-US" smtClean="0"/>
              <a:pPr/>
              <a:t>2016-09-29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F0432-B4FB-4BED-BDF8-D0CC1F8B9B4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EC807C-3F3F-4C4F-8B94-7BA496FA146E}" type="datetimeFigureOut">
              <a:rPr lang="ko-KR" altLang="en-US" smtClean="0"/>
              <a:pPr/>
              <a:t>2016-09-29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8F0432-B4FB-4BED-BDF8-D0CC1F8B9B4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tiff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10" Type="http://schemas.openxmlformats.org/officeDocument/2006/relationships/image" Target="../media/image26.png"/><Relationship Id="rId4" Type="http://schemas.openxmlformats.org/officeDocument/2006/relationships/image" Target="../media/image20.jpeg"/><Relationship Id="rId9" Type="http://schemas.openxmlformats.org/officeDocument/2006/relationships/image" Target="../media/image2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겔럭시7\Screenshot_20160518-182703.png"/>
          <p:cNvPicPr>
            <a:picLocks noChangeAspect="1" noChangeArrowheads="1"/>
          </p:cNvPicPr>
          <p:nvPr/>
        </p:nvPicPr>
        <p:blipFill>
          <a:blip r:embed="rId2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355976" y="1758008"/>
            <a:ext cx="332036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900" b="1" dirty="0" err="1">
                <a:solidFill>
                  <a:schemeClr val="accent1">
                    <a:lumMod val="75000"/>
                  </a:schemeClr>
                </a:solidFill>
              </a:rPr>
              <a:t>드론</a:t>
            </a:r>
            <a:r>
              <a:rPr lang="ko-KR" altLang="en-US" sz="9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ko-KR" altLang="en-US" sz="900" b="1" dirty="0" err="1">
                <a:solidFill>
                  <a:schemeClr val="accent1">
                    <a:lumMod val="75000"/>
                  </a:schemeClr>
                </a:solidFill>
              </a:rPr>
              <a:t>포토존</a:t>
            </a:r>
            <a:r>
              <a:rPr lang="en-US" altLang="ko-KR" sz="900" b="1" dirty="0">
                <a:solidFill>
                  <a:schemeClr val="accent1">
                    <a:lumMod val="75000"/>
                  </a:schemeClr>
                </a:solidFill>
              </a:rPr>
              <a:t>_</a:t>
            </a:r>
            <a:r>
              <a:rPr lang="ko-KR" altLang="en-US" sz="900" b="1" dirty="0">
                <a:solidFill>
                  <a:schemeClr val="accent1">
                    <a:lumMod val="75000"/>
                  </a:schemeClr>
                </a:solidFill>
              </a:rPr>
              <a:t>항공촬영 이벤트 </a:t>
            </a:r>
            <a:r>
              <a:rPr lang="en-US" altLang="ko-KR" sz="900" b="1" dirty="0">
                <a:solidFill>
                  <a:schemeClr val="accent1">
                    <a:lumMod val="75000"/>
                  </a:schemeClr>
                </a:solidFill>
              </a:rPr>
              <a:t>&lt;</a:t>
            </a:r>
            <a:r>
              <a:rPr lang="ko-KR" altLang="en-US" sz="900" b="1" dirty="0">
                <a:solidFill>
                  <a:schemeClr val="accent1">
                    <a:lumMod val="75000"/>
                  </a:schemeClr>
                </a:solidFill>
              </a:rPr>
              <a:t>축제ㅣ행사</a:t>
            </a:r>
            <a:r>
              <a:rPr lang="en-US" altLang="ko-KR" sz="900" b="1" dirty="0">
                <a:solidFill>
                  <a:schemeClr val="accent1">
                    <a:lumMod val="75000"/>
                  </a:schemeClr>
                </a:solidFill>
              </a:rPr>
              <a:t>&gt;</a:t>
            </a:r>
            <a:r>
              <a:rPr lang="ko-KR" altLang="en-US" sz="900" b="1" dirty="0">
                <a:solidFill>
                  <a:schemeClr val="accent1">
                    <a:lumMod val="75000"/>
                  </a:schemeClr>
                </a:solidFill>
              </a:rPr>
              <a:t> 전문업체</a:t>
            </a:r>
          </a:p>
        </p:txBody>
      </p:sp>
      <p:sp>
        <p:nvSpPr>
          <p:cNvPr id="7" name="TextBox 9"/>
          <p:cNvSpPr txBox="1"/>
          <p:nvPr/>
        </p:nvSpPr>
        <p:spPr>
          <a:xfrm>
            <a:off x="4006003" y="1987574"/>
            <a:ext cx="1152128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b="1" dirty="0">
                <a:solidFill>
                  <a:schemeClr val="bg1"/>
                </a:solidFill>
                <a:latin typeface="DX스피드 M" pitchFamily="18" charset="-127"/>
                <a:ea typeface="DX스피드 M" pitchFamily="18" charset="-127"/>
              </a:rPr>
              <a:t>CRUSH</a:t>
            </a:r>
          </a:p>
        </p:txBody>
      </p:sp>
      <p:sp>
        <p:nvSpPr>
          <p:cNvPr id="8" name="TextBox 10"/>
          <p:cNvSpPr txBox="1"/>
          <p:nvPr/>
        </p:nvSpPr>
        <p:spPr>
          <a:xfrm>
            <a:off x="4978410" y="1941372"/>
            <a:ext cx="288032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3200" b="1" dirty="0">
                <a:solidFill>
                  <a:schemeClr val="bg1"/>
                </a:solidFill>
                <a:latin typeface="DX스피드 M" pitchFamily="18" charset="-127"/>
                <a:ea typeface="DX스피드 M" pitchFamily="18" charset="-127"/>
              </a:rPr>
              <a:t>D</a:t>
            </a:r>
            <a:endParaRPr lang="ko-KR" altLang="en-US" sz="3200" b="1" dirty="0">
              <a:solidFill>
                <a:schemeClr val="bg1"/>
              </a:solidFill>
              <a:latin typeface="DX스피드 M" pitchFamily="18" charset="-127"/>
              <a:ea typeface="DX스피드 M" pitchFamily="18" charset="-127"/>
            </a:endParaRPr>
          </a:p>
        </p:txBody>
      </p:sp>
      <p:sp>
        <p:nvSpPr>
          <p:cNvPr id="9" name="원호 8"/>
          <p:cNvSpPr/>
          <p:nvPr/>
        </p:nvSpPr>
        <p:spPr>
          <a:xfrm>
            <a:off x="3658149" y="2047396"/>
            <a:ext cx="360040" cy="288032"/>
          </a:xfrm>
          <a:prstGeom prst="arc">
            <a:avLst>
              <a:gd name="adj1" fmla="val 13633372"/>
              <a:gd name="adj2" fmla="val 2142762"/>
            </a:avLst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10" name="원호 9"/>
          <p:cNvSpPr/>
          <p:nvPr/>
        </p:nvSpPr>
        <p:spPr>
          <a:xfrm>
            <a:off x="3635896" y="1916832"/>
            <a:ext cx="288032" cy="216024"/>
          </a:xfrm>
          <a:prstGeom prst="arc">
            <a:avLst>
              <a:gd name="adj1" fmla="val 14116372"/>
              <a:gd name="adj2" fmla="val 866090"/>
            </a:avLst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11" name="원호 10"/>
          <p:cNvSpPr/>
          <p:nvPr/>
        </p:nvSpPr>
        <p:spPr>
          <a:xfrm>
            <a:off x="3788458" y="1970650"/>
            <a:ext cx="288032" cy="216024"/>
          </a:xfrm>
          <a:prstGeom prst="arc">
            <a:avLst>
              <a:gd name="adj1" fmla="val 15331495"/>
              <a:gd name="adj2" fmla="val 2964294"/>
            </a:avLst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12" name="원호 11"/>
          <p:cNvSpPr/>
          <p:nvPr/>
        </p:nvSpPr>
        <p:spPr>
          <a:xfrm>
            <a:off x="3644442" y="2356328"/>
            <a:ext cx="288032" cy="216024"/>
          </a:xfrm>
          <a:prstGeom prst="arc">
            <a:avLst>
              <a:gd name="adj1" fmla="val 15331495"/>
              <a:gd name="adj2" fmla="val 2964294"/>
            </a:avLst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>
              <a:solidFill>
                <a:schemeClr val="bg1"/>
              </a:solidFill>
            </a:endParaRPr>
          </a:p>
        </p:txBody>
      </p:sp>
      <p:cxnSp>
        <p:nvCxnSpPr>
          <p:cNvPr id="13" name="직선 연결선 12"/>
          <p:cNvCxnSpPr/>
          <p:nvPr/>
        </p:nvCxnSpPr>
        <p:spPr>
          <a:xfrm flipH="1">
            <a:off x="3869012" y="2284320"/>
            <a:ext cx="1296144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직선 연결선 13"/>
          <p:cNvCxnSpPr/>
          <p:nvPr/>
        </p:nvCxnSpPr>
        <p:spPr>
          <a:xfrm flipH="1">
            <a:off x="3826282" y="2356328"/>
            <a:ext cx="1296144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7" name="Picture 3" descr="C:\Users\user\Desktop\s900a2z15bmpcc-5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96136" y="-459432"/>
            <a:ext cx="2952328" cy="2952328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3745728" y="6604084"/>
            <a:ext cx="166584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50" b="1" dirty="0">
                <a:solidFill>
                  <a:schemeClr val="bg1"/>
                </a:solidFill>
              </a:rPr>
              <a:t>㈜이츠스타엔터테인먼트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724128" y="6610118"/>
            <a:ext cx="352839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00" b="1" dirty="0">
                <a:solidFill>
                  <a:schemeClr val="bg1"/>
                </a:solidFill>
              </a:rPr>
              <a:t>※ </a:t>
            </a:r>
            <a:r>
              <a:rPr lang="ko-KR" altLang="en-US" sz="800" b="1" dirty="0">
                <a:solidFill>
                  <a:schemeClr val="bg1"/>
                </a:solidFill>
              </a:rPr>
              <a:t>자료의 사진 이미지는 </a:t>
            </a:r>
            <a:r>
              <a:rPr lang="en-US" altLang="ko-KR" sz="800" b="1" dirty="0">
                <a:solidFill>
                  <a:schemeClr val="bg1"/>
                </a:solidFill>
              </a:rPr>
              <a:t>TEAM_CRUSH.D</a:t>
            </a:r>
            <a:r>
              <a:rPr lang="ko-KR" altLang="en-US" sz="800" b="1" dirty="0">
                <a:solidFill>
                  <a:schemeClr val="bg1"/>
                </a:solidFill>
              </a:rPr>
              <a:t>가 직접 촬영 하였습니다</a:t>
            </a:r>
            <a:r>
              <a:rPr lang="en-US" altLang="ko-KR" sz="800" b="1" dirty="0">
                <a:solidFill>
                  <a:schemeClr val="bg1"/>
                </a:solidFill>
              </a:rPr>
              <a:t>.</a:t>
            </a:r>
            <a:r>
              <a:rPr lang="ko-KR" altLang="en-US" sz="8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7504" y="6642556"/>
            <a:ext cx="352839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800" b="1" dirty="0">
                <a:solidFill>
                  <a:schemeClr val="bg1"/>
                </a:solidFill>
              </a:rPr>
              <a:t>크러시</a:t>
            </a:r>
            <a:r>
              <a:rPr lang="en-US" altLang="ko-KR" sz="800" b="1" dirty="0">
                <a:solidFill>
                  <a:schemeClr val="bg1"/>
                </a:solidFill>
              </a:rPr>
              <a:t>.</a:t>
            </a:r>
            <a:r>
              <a:rPr lang="ko-KR" altLang="en-US" sz="800" b="1" dirty="0">
                <a:solidFill>
                  <a:schemeClr val="bg1"/>
                </a:solidFill>
              </a:rPr>
              <a:t>디 문의</a:t>
            </a:r>
            <a:r>
              <a:rPr lang="en-US" altLang="ko-KR" sz="800" b="1" dirty="0">
                <a:solidFill>
                  <a:schemeClr val="bg1"/>
                </a:solidFill>
              </a:rPr>
              <a:t> : 010-2030-3443</a:t>
            </a:r>
            <a:endParaRPr lang="ko-KR" altLang="en-US" sz="800" b="1" dirty="0">
              <a:solidFill>
                <a:schemeClr val="bg1"/>
              </a:solidFill>
            </a:endParaRPr>
          </a:p>
        </p:txBody>
      </p:sp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40000" contrast="40000"/>
          </a:blip>
          <a:srcRect/>
          <a:stretch>
            <a:fillRect/>
          </a:stretch>
        </p:blipFill>
        <p:spPr bwMode="auto">
          <a:xfrm>
            <a:off x="318661" y="301913"/>
            <a:ext cx="1121188" cy="111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직사각형 18"/>
          <p:cNvSpPr/>
          <p:nvPr/>
        </p:nvSpPr>
        <p:spPr>
          <a:xfrm>
            <a:off x="-1193507" y="85889"/>
            <a:ext cx="633670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ko-KR" sz="6000" b="1" spc="-300" dirty="0">
                <a:solidFill>
                  <a:srgbClr val="FFC000"/>
                </a:solidFill>
              </a:rPr>
              <a:t>Drone face</a:t>
            </a:r>
            <a:endParaRPr lang="ko-KR" altLang="en-US" sz="6000" b="1" spc="-300" dirty="0">
              <a:solidFill>
                <a:srgbClr val="FFC00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44414" y="2853036"/>
            <a:ext cx="323672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900" b="1" dirty="0" err="1">
                <a:solidFill>
                  <a:schemeClr val="accent1">
                    <a:lumMod val="75000"/>
                  </a:schemeClr>
                </a:solidFill>
              </a:rPr>
              <a:t>드론</a:t>
            </a:r>
            <a:r>
              <a:rPr lang="ko-KR" altLang="en-US" sz="9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ko-KR" altLang="en-US" sz="900" b="1" dirty="0" err="1">
                <a:solidFill>
                  <a:schemeClr val="accent1">
                    <a:lumMod val="75000"/>
                  </a:schemeClr>
                </a:solidFill>
              </a:rPr>
              <a:t>포토존</a:t>
            </a:r>
            <a:r>
              <a:rPr lang="en-US" altLang="ko-KR" sz="900" b="1" dirty="0">
                <a:solidFill>
                  <a:schemeClr val="accent1">
                    <a:lumMod val="75000"/>
                  </a:schemeClr>
                </a:solidFill>
              </a:rPr>
              <a:t>_</a:t>
            </a:r>
            <a:r>
              <a:rPr lang="ko-KR" altLang="en-US" sz="900" b="1" dirty="0">
                <a:solidFill>
                  <a:schemeClr val="accent1">
                    <a:lumMod val="75000"/>
                  </a:schemeClr>
                </a:solidFill>
              </a:rPr>
              <a:t>항공촬영 이벤트</a:t>
            </a:r>
            <a:r>
              <a:rPr lang="en-US" altLang="ko-KR" sz="900" b="1" dirty="0">
                <a:solidFill>
                  <a:schemeClr val="accent1">
                    <a:lumMod val="75000"/>
                  </a:schemeClr>
                </a:solidFill>
              </a:rPr>
              <a:t>&lt;</a:t>
            </a:r>
            <a:r>
              <a:rPr lang="ko-KR" altLang="en-US" sz="900" b="1" dirty="0">
                <a:solidFill>
                  <a:schemeClr val="accent1">
                    <a:lumMod val="75000"/>
                  </a:schemeClr>
                </a:solidFill>
              </a:rPr>
              <a:t>축제ㅣ행사</a:t>
            </a:r>
            <a:r>
              <a:rPr lang="en-US" altLang="ko-KR" sz="900" b="1" dirty="0">
                <a:solidFill>
                  <a:schemeClr val="accent1">
                    <a:lumMod val="75000"/>
                  </a:schemeClr>
                </a:solidFill>
              </a:rPr>
              <a:t>&gt;</a:t>
            </a:r>
            <a:r>
              <a:rPr lang="ko-KR" altLang="en-US" sz="900" b="1" dirty="0">
                <a:solidFill>
                  <a:schemeClr val="accent1">
                    <a:lumMod val="75000"/>
                  </a:schemeClr>
                </a:solidFill>
              </a:rPr>
              <a:t> 전문업체</a:t>
            </a: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01712" y="1988840"/>
            <a:ext cx="1955254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3203848" y="3789040"/>
            <a:ext cx="482453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800" dirty="0"/>
              <a:t>모든 축제</a:t>
            </a:r>
            <a:r>
              <a:rPr lang="en-US" altLang="ko-KR" sz="800" dirty="0"/>
              <a:t>,</a:t>
            </a:r>
            <a:r>
              <a:rPr lang="ko-KR" altLang="en-US" sz="800" dirty="0"/>
              <a:t>행사기획 관련 업종에 계신 분들의 권투를 빕니다</a:t>
            </a:r>
            <a:r>
              <a:rPr lang="en-US" altLang="ko-KR" sz="800" dirty="0"/>
              <a:t>.</a:t>
            </a:r>
            <a:endParaRPr lang="ko-KR" altLang="en-US" sz="800" dirty="0"/>
          </a:p>
        </p:txBody>
      </p:sp>
      <p:sp>
        <p:nvSpPr>
          <p:cNvPr id="6" name="TextBox 5"/>
          <p:cNvSpPr txBox="1"/>
          <p:nvPr/>
        </p:nvSpPr>
        <p:spPr>
          <a:xfrm>
            <a:off x="3203848" y="3068960"/>
            <a:ext cx="3240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latin typeface="DX스피드 M" pitchFamily="18" charset="-127"/>
                <a:ea typeface="DX스피드 M" pitchFamily="18" charset="-127"/>
              </a:rPr>
              <a:t>감사합니다</a:t>
            </a:r>
            <a:r>
              <a:rPr lang="en-US" altLang="ko-KR" sz="4000" dirty="0">
                <a:latin typeface="DX스피드 M" pitchFamily="18" charset="-127"/>
                <a:ea typeface="DX스피드 M" pitchFamily="18" charset="-127"/>
              </a:rPr>
              <a:t>!</a:t>
            </a:r>
            <a:endParaRPr lang="ko-KR" altLang="en-US" sz="4000" dirty="0">
              <a:latin typeface="DX스피드 M" pitchFamily="18" charset="-127"/>
              <a:ea typeface="DX스피드 M" pitchFamily="18" charset="-127"/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4414" y="5733256"/>
            <a:ext cx="1069850" cy="402337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576064" y="108601"/>
            <a:ext cx="421196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6000" b="1" spc="-300" dirty="0">
                <a:solidFill>
                  <a:srgbClr val="FFC000"/>
                </a:solidFill>
              </a:rPr>
              <a:t>Drone face</a:t>
            </a:r>
            <a:endParaRPr lang="ko-KR" altLang="en-US" sz="6000" b="1" spc="-300" dirty="0">
              <a:solidFill>
                <a:srgbClr val="FFC000"/>
              </a:solidFill>
            </a:endParaRP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40000" contrast="40000"/>
          </a:blip>
          <a:srcRect/>
          <a:stretch>
            <a:fillRect/>
          </a:stretch>
        </p:blipFill>
        <p:spPr bwMode="auto">
          <a:xfrm>
            <a:off x="97280" y="340694"/>
            <a:ext cx="576064" cy="570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직사각형 21"/>
          <p:cNvSpPr/>
          <p:nvPr/>
        </p:nvSpPr>
        <p:spPr>
          <a:xfrm>
            <a:off x="0" y="0"/>
            <a:ext cx="9144000" cy="1008112"/>
          </a:xfrm>
          <a:prstGeom prst="rect">
            <a:avLst/>
          </a:prstGeom>
          <a:solidFill>
            <a:schemeClr val="tx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sp>
        <p:nvSpPr>
          <p:cNvPr id="23" name="TextBox 1"/>
          <p:cNvSpPr txBox="1"/>
          <p:nvPr/>
        </p:nvSpPr>
        <p:spPr>
          <a:xfrm>
            <a:off x="251520" y="108220"/>
            <a:ext cx="27363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3200" b="1" dirty="0">
                <a:solidFill>
                  <a:schemeClr val="bg1"/>
                </a:solidFill>
              </a:rPr>
              <a:t>CRUSH.D</a:t>
            </a:r>
          </a:p>
        </p:txBody>
      </p:sp>
      <p:sp>
        <p:nvSpPr>
          <p:cNvPr id="24" name="직사각형 23"/>
          <p:cNvSpPr/>
          <p:nvPr/>
        </p:nvSpPr>
        <p:spPr>
          <a:xfrm>
            <a:off x="1043608" y="513109"/>
            <a:ext cx="1118255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200" b="1" spc="-150" dirty="0">
                <a:solidFill>
                  <a:schemeClr val="bg1"/>
                </a:solidFill>
              </a:rPr>
              <a:t> drone company</a:t>
            </a:r>
            <a:endParaRPr lang="ko-KR" altLang="en-US" sz="1200" b="1" spc="-150" dirty="0">
              <a:solidFill>
                <a:schemeClr val="bg1"/>
              </a:solidFill>
            </a:endParaRPr>
          </a:p>
        </p:txBody>
      </p:sp>
      <p:sp>
        <p:nvSpPr>
          <p:cNvPr id="25" name="TextBox 9"/>
          <p:cNvSpPr txBox="1"/>
          <p:nvPr/>
        </p:nvSpPr>
        <p:spPr>
          <a:xfrm>
            <a:off x="2331206" y="407285"/>
            <a:ext cx="22407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200" b="1" spc="-150" dirty="0">
                <a:solidFill>
                  <a:schemeClr val="bg1"/>
                </a:solidFill>
              </a:rPr>
              <a:t>1. </a:t>
            </a:r>
            <a:r>
              <a:rPr lang="ko-KR" altLang="en-US" sz="1200" b="1" spc="-150" dirty="0" err="1">
                <a:solidFill>
                  <a:schemeClr val="bg1"/>
                </a:solidFill>
              </a:rPr>
              <a:t>드론과</a:t>
            </a:r>
            <a:r>
              <a:rPr lang="ko-KR" altLang="en-US" sz="1200" b="1" spc="-150" dirty="0">
                <a:solidFill>
                  <a:schemeClr val="bg1"/>
                </a:solidFill>
              </a:rPr>
              <a:t>  페이스북</a:t>
            </a:r>
          </a:p>
        </p:txBody>
      </p:sp>
      <p:pic>
        <p:nvPicPr>
          <p:cNvPr id="7" name="Picture 5" descr="C:\Users\user\Desktop\Inspire_1_V2-3_1024x10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2336" y="4679314"/>
            <a:ext cx="1224136" cy="745584"/>
          </a:xfrm>
          <a:prstGeom prst="rect">
            <a:avLst/>
          </a:prstGeom>
          <a:noFill/>
        </p:spPr>
      </p:pic>
      <p:sp>
        <p:nvSpPr>
          <p:cNvPr id="8" name="직사각형 7"/>
          <p:cNvSpPr/>
          <p:nvPr/>
        </p:nvSpPr>
        <p:spPr>
          <a:xfrm>
            <a:off x="213696" y="4679314"/>
            <a:ext cx="4142280" cy="792088"/>
          </a:xfrm>
          <a:prstGeom prst="rect">
            <a:avLst/>
          </a:prstGeom>
          <a:noFill/>
          <a:ln w="31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한컴 윤고딕 240" pitchFamily="18" charset="-127"/>
              <a:ea typeface="한컴 윤고딕 240" pitchFamily="18" charset="-127"/>
            </a:endParaRPr>
          </a:p>
        </p:txBody>
      </p:sp>
      <p:sp>
        <p:nvSpPr>
          <p:cNvPr id="9" name="아래쪽 화살표 8"/>
          <p:cNvSpPr/>
          <p:nvPr/>
        </p:nvSpPr>
        <p:spPr>
          <a:xfrm rot="19033082">
            <a:off x="2592134" y="5561280"/>
            <a:ext cx="288032" cy="216024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한컴 윤고딕 240" pitchFamily="18" charset="-127"/>
              <a:ea typeface="한컴 윤고딕 240" pitchFamily="18" charset="-127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510368" y="4761867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1400" dirty="0">
                <a:latin typeface="+mn-ea"/>
              </a:rPr>
              <a:t>항공우주산업 분야에서 미래 성장 </a:t>
            </a:r>
            <a:endParaRPr lang="en-US" altLang="ko-KR" sz="1400" dirty="0">
              <a:latin typeface="+mn-ea"/>
            </a:endParaRPr>
          </a:p>
          <a:p>
            <a:pPr algn="ctr">
              <a:lnSpc>
                <a:spcPct val="150000"/>
              </a:lnSpc>
            </a:pPr>
            <a:r>
              <a:rPr lang="ko-KR" altLang="en-US" sz="1400" dirty="0">
                <a:latin typeface="+mn-ea"/>
              </a:rPr>
              <a:t>가능성이 가장 큰 분야인 드론</a:t>
            </a:r>
            <a:endParaRPr lang="en-US" altLang="ko-KR" sz="1400" dirty="0">
              <a:latin typeface="+mn-ea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4013520" y="4783541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1400" dirty="0">
                <a:latin typeface="+mn-ea"/>
              </a:rPr>
              <a:t>유용한 정보와 다양한 이벤트로 </a:t>
            </a:r>
            <a:endParaRPr lang="en-US" altLang="ko-KR" sz="1400" dirty="0">
              <a:latin typeface="+mn-ea"/>
            </a:endParaRPr>
          </a:p>
          <a:p>
            <a:pPr algn="ctr">
              <a:lnSpc>
                <a:spcPct val="150000"/>
              </a:lnSpc>
            </a:pPr>
            <a:r>
              <a:rPr lang="ko-KR" altLang="en-US" sz="1400" dirty="0">
                <a:latin typeface="+mn-ea"/>
              </a:rPr>
              <a:t>인기가 많은 페이스북</a:t>
            </a:r>
            <a:endParaRPr lang="en-US" altLang="ko-KR" sz="1400" dirty="0">
              <a:latin typeface="+mn-ea"/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2411760" y="5674022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dirty="0">
                <a:latin typeface="+mn-ea"/>
              </a:rPr>
              <a:t>최근 화두로 부각된 콘텐츠의 </a:t>
            </a:r>
            <a:endParaRPr lang="en-US" altLang="ko-KR" dirty="0">
              <a:latin typeface="+mn-ea"/>
            </a:endParaRPr>
          </a:p>
          <a:p>
            <a:pPr algn="ctr">
              <a:lnSpc>
                <a:spcPct val="150000"/>
              </a:lnSpc>
            </a:pPr>
            <a:r>
              <a:rPr lang="ko-KR" altLang="en-US" dirty="0">
                <a:latin typeface="+mn-ea"/>
              </a:rPr>
              <a:t>관심사를 반영한 이벤트 아이템</a:t>
            </a:r>
          </a:p>
        </p:txBody>
      </p:sp>
      <p:sp>
        <p:nvSpPr>
          <p:cNvPr id="13" name="직사각형 12"/>
          <p:cNvSpPr/>
          <p:nvPr/>
        </p:nvSpPr>
        <p:spPr>
          <a:xfrm>
            <a:off x="4932040" y="4679314"/>
            <a:ext cx="3960440" cy="792088"/>
          </a:xfrm>
          <a:prstGeom prst="rect">
            <a:avLst/>
          </a:prstGeom>
          <a:noFill/>
          <a:ln w="31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한컴 윤고딕 240" pitchFamily="18" charset="-127"/>
              <a:ea typeface="한컴 윤고딕 240" pitchFamily="18" charset="-127"/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2952174" y="5739643"/>
            <a:ext cx="3528392" cy="792088"/>
          </a:xfrm>
          <a:prstGeom prst="rect">
            <a:avLst/>
          </a:prstGeom>
          <a:solidFill>
            <a:srgbClr val="FF000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+mn-ea"/>
            </a:endParaRPr>
          </a:p>
        </p:txBody>
      </p:sp>
      <p:sp>
        <p:nvSpPr>
          <p:cNvPr id="15" name="아래쪽 화살표 14"/>
          <p:cNvSpPr/>
          <p:nvPr/>
        </p:nvSpPr>
        <p:spPr>
          <a:xfrm rot="2493373">
            <a:off x="6552931" y="5560549"/>
            <a:ext cx="288032" cy="216024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한컴 윤고딕 240" pitchFamily="18" charset="-127"/>
              <a:ea typeface="한컴 윤고딕 240" pitchFamily="18" charset="-127"/>
            </a:endParaRPr>
          </a:p>
        </p:txBody>
      </p:sp>
      <p:pic>
        <p:nvPicPr>
          <p:cNvPr id="17" name="Picture 7" descr="C:\Users\user\Desktop\240px-Facebook_logo_(square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0" y="4823330"/>
            <a:ext cx="576064" cy="576064"/>
          </a:xfrm>
          <a:prstGeom prst="rect">
            <a:avLst/>
          </a:prstGeom>
          <a:noFill/>
        </p:spPr>
      </p:pic>
      <p:pic>
        <p:nvPicPr>
          <p:cNvPr id="18" name="Picture 3" descr="C:\Users\user\Desktop\camera-c19e0a0ab80736d8a6481119dc3e251e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7F8FA"/>
              </a:clrFrom>
              <a:clrTo>
                <a:srgbClr val="F7F8FA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668344" y="1473304"/>
            <a:ext cx="1090229" cy="1231929"/>
          </a:xfrm>
          <a:prstGeom prst="rect">
            <a:avLst/>
          </a:prstGeom>
          <a:noFill/>
        </p:spPr>
      </p:pic>
      <p:sp>
        <p:nvSpPr>
          <p:cNvPr id="19" name="직사각형 18"/>
          <p:cNvSpPr/>
          <p:nvPr/>
        </p:nvSpPr>
        <p:spPr>
          <a:xfrm>
            <a:off x="4896544" y="2948312"/>
            <a:ext cx="4572000" cy="136191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100" dirty="0">
                <a:latin typeface="+mn-ea"/>
              </a:rPr>
              <a:t>-</a:t>
            </a:r>
            <a:r>
              <a:rPr lang="ko-KR" altLang="en-US" sz="1100" dirty="0">
                <a:latin typeface="+mn-ea"/>
              </a:rPr>
              <a:t>페이스북의 국내 월 활동 이용자는 </a:t>
            </a:r>
            <a:r>
              <a:rPr lang="en-US" altLang="ko-KR" sz="1100" dirty="0">
                <a:latin typeface="+mn-ea"/>
              </a:rPr>
              <a:t>1100</a:t>
            </a:r>
            <a:r>
              <a:rPr lang="ko-KR" altLang="en-US" sz="1100" dirty="0">
                <a:latin typeface="+mn-ea"/>
              </a:rPr>
              <a:t>만명</a:t>
            </a:r>
            <a:endParaRPr lang="en-US" altLang="ko-KR" sz="1100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ko-KR" altLang="en-US" sz="1100" dirty="0">
                <a:latin typeface="+mn-ea"/>
              </a:rPr>
              <a:t>  이며 이 중 </a:t>
            </a:r>
            <a:r>
              <a:rPr lang="en-US" altLang="ko-KR" sz="1100" dirty="0">
                <a:latin typeface="+mn-ea"/>
              </a:rPr>
              <a:t>90%</a:t>
            </a:r>
            <a:r>
              <a:rPr lang="ko-KR" altLang="en-US" sz="1100" dirty="0">
                <a:latin typeface="+mn-ea"/>
              </a:rPr>
              <a:t>인 </a:t>
            </a:r>
            <a:r>
              <a:rPr lang="en-US" altLang="ko-KR" sz="1100" dirty="0">
                <a:latin typeface="+mn-ea"/>
              </a:rPr>
              <a:t>990</a:t>
            </a:r>
            <a:r>
              <a:rPr lang="ko-KR" altLang="en-US" sz="1100" dirty="0">
                <a:latin typeface="+mn-ea"/>
              </a:rPr>
              <a:t>만명이 모바일 사용자</a:t>
            </a:r>
            <a:endParaRPr lang="en-US" altLang="ko-KR" sz="1100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ko-KR" sz="1100" dirty="0">
                <a:latin typeface="+mn-ea"/>
              </a:rPr>
              <a:t> </a:t>
            </a:r>
          </a:p>
          <a:p>
            <a:pPr>
              <a:lnSpc>
                <a:spcPct val="150000"/>
              </a:lnSpc>
            </a:pPr>
            <a:r>
              <a:rPr lang="en-US" altLang="ko-KR" sz="1100" dirty="0">
                <a:latin typeface="+mn-ea"/>
              </a:rPr>
              <a:t>-</a:t>
            </a:r>
            <a:r>
              <a:rPr lang="ko-KR" altLang="en-US" sz="1100" dirty="0">
                <a:latin typeface="+mn-ea"/>
              </a:rPr>
              <a:t>페이스북 전체 활동사용자의 </a:t>
            </a:r>
            <a:r>
              <a:rPr lang="en-US" altLang="ko-KR" sz="1100" dirty="0">
                <a:latin typeface="+mn-ea"/>
              </a:rPr>
              <a:t>60%</a:t>
            </a:r>
            <a:r>
              <a:rPr lang="ko-KR" altLang="en-US" sz="1100" dirty="0">
                <a:latin typeface="+mn-ea"/>
              </a:rPr>
              <a:t>인 </a:t>
            </a:r>
            <a:r>
              <a:rPr lang="en-US" altLang="ko-KR" sz="1100" dirty="0">
                <a:latin typeface="+mn-ea"/>
              </a:rPr>
              <a:t>680</a:t>
            </a:r>
            <a:r>
              <a:rPr lang="ko-KR" altLang="en-US" sz="1100" dirty="0">
                <a:latin typeface="+mn-ea"/>
              </a:rPr>
              <a:t>만명은 </a:t>
            </a:r>
            <a:endParaRPr lang="en-US" altLang="ko-KR" sz="1100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ko-KR" sz="1100" dirty="0">
                <a:latin typeface="+mn-ea"/>
              </a:rPr>
              <a:t>  </a:t>
            </a:r>
            <a:r>
              <a:rPr lang="ko-KR" altLang="en-US" sz="1100" dirty="0">
                <a:latin typeface="+mn-ea"/>
              </a:rPr>
              <a:t>하루 최소 한번 이상 접속</a:t>
            </a:r>
            <a:endParaRPr lang="en-US" altLang="ko-KR" sz="1100" dirty="0">
              <a:latin typeface="+mn-ea"/>
            </a:endParaRPr>
          </a:p>
        </p:txBody>
      </p:sp>
      <p:sp>
        <p:nvSpPr>
          <p:cNvPr id="20" name="직사각형 19"/>
          <p:cNvSpPr/>
          <p:nvPr/>
        </p:nvSpPr>
        <p:spPr>
          <a:xfrm>
            <a:off x="288032" y="2948312"/>
            <a:ext cx="4283968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Tx/>
              <a:buChar char="-"/>
            </a:pPr>
            <a:r>
              <a:rPr lang="en-US" altLang="ko-KR" sz="1100" dirty="0">
                <a:latin typeface="+mn-ea"/>
              </a:rPr>
              <a:t> DJI</a:t>
            </a:r>
            <a:r>
              <a:rPr lang="ko-KR" altLang="en-US" sz="1100" dirty="0">
                <a:latin typeface="+mn-ea"/>
              </a:rPr>
              <a:t>는 세계 민간 드론 시장의 무려 </a:t>
            </a:r>
            <a:r>
              <a:rPr lang="en-US" altLang="ko-KR" sz="1100" dirty="0">
                <a:latin typeface="+mn-ea"/>
              </a:rPr>
              <a:t>70%</a:t>
            </a:r>
            <a:r>
              <a:rPr lang="ko-KR" altLang="en-US" sz="1100" dirty="0">
                <a:latin typeface="+mn-ea"/>
              </a:rPr>
              <a:t>를 차지하며 압도적인</a:t>
            </a:r>
            <a:endParaRPr lang="en-US" altLang="ko-KR" sz="1100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ko-KR" sz="1100" dirty="0">
                <a:latin typeface="+mn-ea"/>
              </a:rPr>
              <a:t> </a:t>
            </a:r>
            <a:r>
              <a:rPr lang="ko-KR" altLang="en-US" sz="1100" dirty="0">
                <a:latin typeface="+mn-ea"/>
              </a:rPr>
              <a:t> 시장점유율을 기록하고 있다</a:t>
            </a:r>
            <a:r>
              <a:rPr lang="en-US" altLang="ko-KR" sz="1100" dirty="0">
                <a:latin typeface="+mn-ea"/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en-US" altLang="ko-KR" sz="1100" dirty="0">
                <a:latin typeface="+mn-ea"/>
              </a:rPr>
              <a:t> </a:t>
            </a:r>
          </a:p>
          <a:p>
            <a:pPr>
              <a:lnSpc>
                <a:spcPct val="150000"/>
              </a:lnSpc>
            </a:pPr>
            <a:r>
              <a:rPr lang="en-US" altLang="ko-KR" sz="1100" dirty="0">
                <a:latin typeface="+mn-ea"/>
              </a:rPr>
              <a:t>- </a:t>
            </a:r>
            <a:r>
              <a:rPr lang="ko-KR" altLang="en-US" sz="1100" dirty="0">
                <a:latin typeface="+mn-ea"/>
              </a:rPr>
              <a:t>무인항공기 드론의 보급이 가속화 되면서 구글이나 페이스북 </a:t>
            </a:r>
            <a:endParaRPr lang="en-US" altLang="ko-KR" sz="1100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ko-KR" sz="1100" dirty="0">
                <a:latin typeface="+mn-ea"/>
              </a:rPr>
              <a:t>  </a:t>
            </a:r>
            <a:r>
              <a:rPr lang="ko-KR" altLang="en-US" sz="1100" dirty="0">
                <a:latin typeface="+mn-ea"/>
              </a:rPr>
              <a:t>같은 세계적인 기업에서 활용하는 것은 물론이고</a:t>
            </a:r>
            <a:r>
              <a:rPr lang="en-US" altLang="ko-KR" sz="1100" dirty="0">
                <a:latin typeface="+mn-ea"/>
              </a:rPr>
              <a:t>, </a:t>
            </a:r>
            <a:r>
              <a:rPr lang="ko-KR" altLang="en-US" sz="1100" dirty="0">
                <a:latin typeface="+mn-ea"/>
              </a:rPr>
              <a:t>국내의 중소</a:t>
            </a:r>
            <a:endParaRPr lang="en-US" altLang="ko-KR" sz="1100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ko-KR" sz="1100" dirty="0">
                <a:latin typeface="+mn-ea"/>
              </a:rPr>
              <a:t> </a:t>
            </a:r>
            <a:r>
              <a:rPr lang="ko-KR" altLang="en-US" sz="1100" dirty="0">
                <a:latin typeface="+mn-ea"/>
              </a:rPr>
              <a:t> 기업들도 마케팅 활동을 위해 드론을 서울 하늘에 띄우고 있다</a:t>
            </a:r>
            <a:r>
              <a:rPr lang="en-US" altLang="ko-KR" sz="1100" dirty="0">
                <a:latin typeface="+mn-ea"/>
              </a:rPr>
              <a:t>.</a:t>
            </a:r>
          </a:p>
        </p:txBody>
      </p:sp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446978"/>
            <a:ext cx="5724128" cy="1313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직사각형 26"/>
          <p:cNvSpPr/>
          <p:nvPr/>
        </p:nvSpPr>
        <p:spPr>
          <a:xfrm>
            <a:off x="4048688" y="1842186"/>
            <a:ext cx="15841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ko-KR" sz="2400" b="1" dirty="0">
                <a:solidFill>
                  <a:srgbClr val="FFC000"/>
                </a:solidFill>
              </a:rPr>
              <a:t>Drone</a:t>
            </a:r>
          </a:p>
          <a:p>
            <a:pPr algn="r"/>
            <a:r>
              <a:rPr lang="en-US" altLang="ko-KR" sz="2400" b="1" dirty="0">
                <a:solidFill>
                  <a:srgbClr val="FFC000"/>
                </a:solidFill>
              </a:rPr>
              <a:t>face</a:t>
            </a:r>
            <a:endParaRPr lang="ko-KR" altLang="en-US" sz="2400" b="1" dirty="0">
              <a:solidFill>
                <a:srgbClr val="FFC000"/>
              </a:solidFill>
            </a:endParaRPr>
          </a:p>
        </p:txBody>
      </p:sp>
      <p:pic>
        <p:nvPicPr>
          <p:cNvPr id="28" name="그림 27" descr="KakaoTalk_20160429_22220229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940151" y="1446977"/>
            <a:ext cx="1405517" cy="1321187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D:\겔럭시7\Screenshot_20160518-182725.png"/>
          <p:cNvPicPr>
            <a:picLocks noChangeAspect="1" noChangeArrowheads="1"/>
          </p:cNvPicPr>
          <p:nvPr/>
        </p:nvPicPr>
        <p:blipFill>
          <a:blip r:embed="rId2" cstate="print">
            <a:lum bright="-20000" contrast="10000"/>
          </a:blip>
          <a:srcRect t="17073" r="2046" b="15854"/>
          <a:stretch>
            <a:fillRect/>
          </a:stretch>
        </p:blipFill>
        <p:spPr bwMode="auto">
          <a:xfrm>
            <a:off x="0" y="0"/>
            <a:ext cx="9144000" cy="2420888"/>
          </a:xfrm>
          <a:prstGeom prst="rect">
            <a:avLst/>
          </a:prstGeom>
          <a:noFill/>
        </p:spPr>
      </p:pic>
      <p:pic>
        <p:nvPicPr>
          <p:cNvPr id="2" name="Picture 2" descr="C:\Users\user\OneDrive\드론버티징1\비밀문서\신고증명서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493" y="2708920"/>
            <a:ext cx="2523573" cy="3600000"/>
          </a:xfrm>
          <a:prstGeom prst="rect">
            <a:avLst/>
          </a:prstGeom>
          <a:noFill/>
        </p:spPr>
      </p:pic>
      <p:pic>
        <p:nvPicPr>
          <p:cNvPr id="3" name="Picture 3" descr="C:\Users\user\OneDrive\드론버티징1\비밀문서\사용사업등록증.JPG"/>
          <p:cNvPicPr>
            <a:picLocks noChangeAspect="1" noChangeArrowheads="1"/>
          </p:cNvPicPr>
          <p:nvPr/>
        </p:nvPicPr>
        <p:blipFill>
          <a:blip r:embed="rId4" cstate="print"/>
          <a:srcRect t="1762" b="1923"/>
          <a:stretch>
            <a:fillRect/>
          </a:stretch>
        </p:blipFill>
        <p:spPr bwMode="auto">
          <a:xfrm>
            <a:off x="3069307" y="2728930"/>
            <a:ext cx="2745777" cy="3567065"/>
          </a:xfrm>
          <a:prstGeom prst="rect">
            <a:avLst/>
          </a:prstGeom>
          <a:noFill/>
        </p:spPr>
      </p:pic>
      <p:pic>
        <p:nvPicPr>
          <p:cNvPr id="4" name="Picture 5" descr="C:\Users\user\OneDrive\드론버티징1\비밀문서\영업배상책임보험.tif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68144" y="2765145"/>
            <a:ext cx="2682459" cy="3551280"/>
          </a:xfrm>
          <a:prstGeom prst="rect">
            <a:avLst/>
          </a:prstGeom>
          <a:noFill/>
        </p:spPr>
      </p:pic>
      <p:sp>
        <p:nvSpPr>
          <p:cNvPr id="5" name="직사각형 4"/>
          <p:cNvSpPr/>
          <p:nvPr/>
        </p:nvSpPr>
        <p:spPr>
          <a:xfrm>
            <a:off x="0" y="0"/>
            <a:ext cx="9144000" cy="1008112"/>
          </a:xfrm>
          <a:prstGeom prst="rect">
            <a:avLst/>
          </a:prstGeom>
          <a:solidFill>
            <a:schemeClr val="tx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sp>
        <p:nvSpPr>
          <p:cNvPr id="6" name="TextBox 1"/>
          <p:cNvSpPr txBox="1"/>
          <p:nvPr/>
        </p:nvSpPr>
        <p:spPr>
          <a:xfrm>
            <a:off x="251520" y="108220"/>
            <a:ext cx="27363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3200" b="1" dirty="0">
                <a:solidFill>
                  <a:schemeClr val="bg1"/>
                </a:solidFill>
              </a:rPr>
              <a:t>CRUSH.D</a:t>
            </a:r>
          </a:p>
        </p:txBody>
      </p:sp>
      <p:sp>
        <p:nvSpPr>
          <p:cNvPr id="7" name="직사각형 6"/>
          <p:cNvSpPr/>
          <p:nvPr/>
        </p:nvSpPr>
        <p:spPr>
          <a:xfrm>
            <a:off x="1043608" y="513109"/>
            <a:ext cx="1118255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200" b="1" spc="-150" dirty="0">
                <a:solidFill>
                  <a:schemeClr val="bg1"/>
                </a:solidFill>
              </a:rPr>
              <a:t> drone company</a:t>
            </a:r>
            <a:endParaRPr lang="ko-KR" altLang="en-US" sz="1200" b="1" spc="-150" dirty="0">
              <a:solidFill>
                <a:schemeClr val="bg1"/>
              </a:solidFill>
            </a:endParaRPr>
          </a:p>
        </p:txBody>
      </p:sp>
      <p:sp>
        <p:nvSpPr>
          <p:cNvPr id="8" name="TextBox 9"/>
          <p:cNvSpPr txBox="1"/>
          <p:nvPr/>
        </p:nvSpPr>
        <p:spPr>
          <a:xfrm>
            <a:off x="2483768" y="407285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200" b="1" spc="-150" dirty="0">
                <a:solidFill>
                  <a:schemeClr val="bg1"/>
                </a:solidFill>
              </a:rPr>
              <a:t>인증서류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51520" y="1794882"/>
            <a:ext cx="792088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b="1" dirty="0">
                <a:solidFill>
                  <a:schemeClr val="bg1"/>
                </a:solidFill>
              </a:rPr>
              <a:t>CRUSH.D</a:t>
            </a:r>
            <a:r>
              <a:rPr lang="ko-KR" altLang="en-US" sz="1000" b="1" dirty="0">
                <a:solidFill>
                  <a:schemeClr val="bg1"/>
                </a:solidFill>
              </a:rPr>
              <a:t>는 </a:t>
            </a:r>
            <a:endParaRPr lang="en-US" altLang="ko-KR" sz="1000" b="1" dirty="0">
              <a:solidFill>
                <a:schemeClr val="bg1"/>
              </a:solidFill>
            </a:endParaRPr>
          </a:p>
          <a:p>
            <a:r>
              <a:rPr lang="ko-KR" altLang="en-US" sz="1000" b="1" dirty="0">
                <a:solidFill>
                  <a:schemeClr val="bg1"/>
                </a:solidFill>
              </a:rPr>
              <a:t>서울 지방 항공청에서 </a:t>
            </a:r>
            <a:endParaRPr lang="en-US" altLang="ko-KR" sz="1000" b="1" dirty="0">
              <a:solidFill>
                <a:schemeClr val="bg1"/>
              </a:solidFill>
            </a:endParaRPr>
          </a:p>
          <a:p>
            <a:r>
              <a:rPr lang="ko-KR" altLang="en-US" sz="1000" b="1" dirty="0">
                <a:solidFill>
                  <a:schemeClr val="bg1"/>
                </a:solidFill>
              </a:rPr>
              <a:t>발급 받은 인증서와 영업배상책임보험에 가입되어 있는 허가업체입니다</a:t>
            </a:r>
            <a:r>
              <a:rPr lang="en-US" altLang="ko-KR" sz="1000" b="1" dirty="0">
                <a:solidFill>
                  <a:schemeClr val="bg1"/>
                </a:solidFill>
              </a:rPr>
              <a:t>.</a:t>
            </a:r>
            <a:r>
              <a:rPr lang="ko-KR" altLang="en-US" sz="1000" b="1" dirty="0">
                <a:solidFill>
                  <a:schemeClr val="bg1"/>
                </a:solidFill>
              </a:rPr>
              <a:t> 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직사각형 21"/>
          <p:cNvSpPr/>
          <p:nvPr/>
        </p:nvSpPr>
        <p:spPr>
          <a:xfrm>
            <a:off x="0" y="0"/>
            <a:ext cx="9144000" cy="1008112"/>
          </a:xfrm>
          <a:prstGeom prst="rect">
            <a:avLst/>
          </a:prstGeom>
          <a:solidFill>
            <a:schemeClr val="tx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sp>
        <p:nvSpPr>
          <p:cNvPr id="23" name="TextBox 1"/>
          <p:cNvSpPr txBox="1"/>
          <p:nvPr/>
        </p:nvSpPr>
        <p:spPr>
          <a:xfrm>
            <a:off x="251520" y="108220"/>
            <a:ext cx="27363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3200" b="1" dirty="0">
                <a:solidFill>
                  <a:schemeClr val="bg1"/>
                </a:solidFill>
              </a:rPr>
              <a:t>CRUSH.D</a:t>
            </a:r>
          </a:p>
        </p:txBody>
      </p:sp>
      <p:sp>
        <p:nvSpPr>
          <p:cNvPr id="24" name="직사각형 23"/>
          <p:cNvSpPr/>
          <p:nvPr/>
        </p:nvSpPr>
        <p:spPr>
          <a:xfrm>
            <a:off x="1043608" y="513109"/>
            <a:ext cx="1118255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200" b="1" spc="-150" dirty="0">
                <a:solidFill>
                  <a:schemeClr val="bg1"/>
                </a:solidFill>
              </a:rPr>
              <a:t> drone company</a:t>
            </a:r>
            <a:endParaRPr lang="ko-KR" altLang="en-US" sz="1200" b="1" spc="-150" dirty="0">
              <a:solidFill>
                <a:schemeClr val="bg1"/>
              </a:solidFill>
            </a:endParaRPr>
          </a:p>
        </p:txBody>
      </p:sp>
      <p:sp>
        <p:nvSpPr>
          <p:cNvPr id="25" name="TextBox 9"/>
          <p:cNvSpPr txBox="1"/>
          <p:nvPr/>
        </p:nvSpPr>
        <p:spPr>
          <a:xfrm>
            <a:off x="2331206" y="407285"/>
            <a:ext cx="22407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200" b="1" spc="-150" dirty="0">
                <a:solidFill>
                  <a:schemeClr val="bg1"/>
                </a:solidFill>
              </a:rPr>
              <a:t>2. .</a:t>
            </a:r>
            <a:r>
              <a:rPr lang="ko-KR" altLang="en-US" sz="1200" b="1" spc="-150" dirty="0" err="1">
                <a:solidFill>
                  <a:schemeClr val="bg1"/>
                </a:solidFill>
              </a:rPr>
              <a:t>드론</a:t>
            </a:r>
            <a:r>
              <a:rPr lang="ko-KR" altLang="en-US" sz="1200" b="1" spc="-150" dirty="0">
                <a:solidFill>
                  <a:schemeClr val="bg1"/>
                </a:solidFill>
              </a:rPr>
              <a:t> 항공촬영</a:t>
            </a: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38384"/>
            <a:ext cx="4284476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4738784"/>
            <a:ext cx="6984776" cy="1852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5" descr="C:\Users\user\Desktop\포토존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3848" y="2362520"/>
            <a:ext cx="2742904" cy="2050408"/>
          </a:xfrm>
          <a:prstGeom prst="rect">
            <a:avLst/>
          </a:prstGeom>
          <a:noFill/>
        </p:spPr>
      </p:pic>
      <p:pic>
        <p:nvPicPr>
          <p:cNvPr id="10" name="Picture 13" descr="C:\Users\user\Desktop\포토존0.JPG"/>
          <p:cNvPicPr>
            <a:picLocks noChangeAspect="1" noChangeArrowheads="1"/>
          </p:cNvPicPr>
          <p:nvPr/>
        </p:nvPicPr>
        <p:blipFill>
          <a:blip r:embed="rId5" cstate="print"/>
          <a:srcRect l="3210" r="4148"/>
          <a:stretch>
            <a:fillRect/>
          </a:stretch>
        </p:blipFill>
        <p:spPr bwMode="auto">
          <a:xfrm>
            <a:off x="683568" y="2362520"/>
            <a:ext cx="2531425" cy="2036883"/>
          </a:xfrm>
          <a:prstGeom prst="rect">
            <a:avLst/>
          </a:prstGeom>
          <a:noFill/>
        </p:spPr>
      </p:pic>
      <p:pic>
        <p:nvPicPr>
          <p:cNvPr id="11" name="Picture 14" descr="C:\Users\user\Desktop\포토존2.JPG"/>
          <p:cNvPicPr>
            <a:picLocks noChangeAspect="1" noChangeArrowheads="1"/>
          </p:cNvPicPr>
          <p:nvPr/>
        </p:nvPicPr>
        <p:blipFill>
          <a:blip r:embed="rId6" cstate="print"/>
          <a:srcRect l="3222" r="5925"/>
          <a:stretch>
            <a:fillRect/>
          </a:stretch>
        </p:blipFill>
        <p:spPr bwMode="auto">
          <a:xfrm>
            <a:off x="5916842" y="2400344"/>
            <a:ext cx="2530520" cy="2050408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4572000" y="1354408"/>
            <a:ext cx="4320480" cy="8876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200" dirty="0">
                <a:latin typeface="+mn-ea"/>
              </a:rPr>
              <a:t>인물을 중점으로 바닥아래 포토존 전체</a:t>
            </a:r>
            <a:r>
              <a:rPr lang="en-US" altLang="ko-KR" sz="1200" dirty="0">
                <a:latin typeface="+mn-ea"/>
              </a:rPr>
              <a:t>(brand image)</a:t>
            </a:r>
            <a:r>
              <a:rPr lang="ko-KR" altLang="en-US" sz="1200" dirty="0">
                <a:latin typeface="+mn-ea"/>
              </a:rPr>
              <a:t> 를 </a:t>
            </a:r>
            <a:endParaRPr lang="en-US" altLang="ko-KR" sz="1200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latin typeface="+mn-ea"/>
              </a:rPr>
              <a:t>조망할 수 있는 항공 영상기법으로 평소에는 보지 못하는 </a:t>
            </a:r>
            <a:endParaRPr lang="en-US" altLang="ko-KR" sz="1200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latin typeface="+mn-ea"/>
              </a:rPr>
              <a:t>이미지를 제공합니다</a:t>
            </a:r>
            <a:r>
              <a:rPr lang="en-US" altLang="ko-KR" sz="1200" dirty="0">
                <a:latin typeface="+mn-ea"/>
              </a:rPr>
              <a:t>.</a:t>
            </a:r>
            <a:r>
              <a:rPr lang="ko-KR" altLang="en-US" sz="1200" dirty="0">
                <a:latin typeface="+mn-ea"/>
              </a:rPr>
              <a:t>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39552" y="2260315"/>
            <a:ext cx="25202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dirty="0">
                <a:latin typeface="+mn-ea"/>
              </a:rPr>
              <a:t>1) </a:t>
            </a:r>
            <a:r>
              <a:rPr lang="ko-KR" altLang="en-US" sz="1000" dirty="0">
                <a:latin typeface="+mn-ea"/>
              </a:rPr>
              <a:t>촬영장비</a:t>
            </a:r>
            <a:r>
              <a:rPr lang="en-US" altLang="ko-KR" sz="1000" dirty="0">
                <a:latin typeface="+mn-ea"/>
              </a:rPr>
              <a:t>( </a:t>
            </a:r>
            <a:r>
              <a:rPr lang="ko-KR" altLang="en-US" sz="1000" dirty="0">
                <a:latin typeface="+mn-ea"/>
              </a:rPr>
              <a:t>드론</a:t>
            </a:r>
            <a:r>
              <a:rPr lang="en-US" altLang="ko-KR" sz="1000" dirty="0">
                <a:latin typeface="+mn-ea"/>
              </a:rPr>
              <a:t>)</a:t>
            </a:r>
            <a:r>
              <a:rPr lang="ko-KR" altLang="en-US" sz="1000" dirty="0">
                <a:latin typeface="+mn-ea"/>
              </a:rPr>
              <a:t>높이에 따른 뷰</a:t>
            </a:r>
            <a:r>
              <a:rPr lang="en-US" altLang="ko-KR" sz="1000" dirty="0">
                <a:latin typeface="+mn-ea"/>
              </a:rPr>
              <a:t>(view)</a:t>
            </a:r>
            <a:endParaRPr lang="ko-KR" altLang="en-US" sz="1000" dirty="0">
              <a:latin typeface="+mn-ea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11560" y="4450752"/>
            <a:ext cx="18722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dirty="0">
                <a:latin typeface="+mn-ea"/>
              </a:rPr>
              <a:t>2) </a:t>
            </a:r>
            <a:r>
              <a:rPr lang="ko-KR" altLang="en-US" sz="1000" dirty="0">
                <a:latin typeface="+mn-ea"/>
              </a:rPr>
              <a:t>고도 </a:t>
            </a:r>
            <a:r>
              <a:rPr lang="en-US" altLang="ko-KR" sz="1000" dirty="0">
                <a:latin typeface="+mn-ea"/>
              </a:rPr>
              <a:t>15m </a:t>
            </a:r>
            <a:r>
              <a:rPr lang="ko-KR" altLang="en-US" sz="1000" dirty="0">
                <a:latin typeface="+mn-ea"/>
              </a:rPr>
              <a:t>영상</a:t>
            </a:r>
            <a:r>
              <a:rPr lang="en-US" altLang="ko-KR" sz="1000" dirty="0">
                <a:latin typeface="+mn-ea"/>
              </a:rPr>
              <a:t>( </a:t>
            </a:r>
            <a:r>
              <a:rPr lang="ko-KR" altLang="en-US" sz="1000" dirty="0">
                <a:latin typeface="+mn-ea"/>
              </a:rPr>
              <a:t>캡처사진</a:t>
            </a:r>
            <a:r>
              <a:rPr lang="en-US" altLang="ko-KR" sz="1000" dirty="0">
                <a:latin typeface="+mn-ea"/>
              </a:rPr>
              <a:t>)</a:t>
            </a:r>
            <a:endParaRPr lang="ko-KR" altLang="en-US" sz="1000" dirty="0">
              <a:latin typeface="+mn-ea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796136" y="6595448"/>
            <a:ext cx="29523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dirty="0">
                <a:latin typeface="+mn-ea"/>
              </a:rPr>
              <a:t>※ </a:t>
            </a:r>
            <a:r>
              <a:rPr lang="ko-KR" altLang="en-US" sz="1000" dirty="0">
                <a:latin typeface="+mn-ea"/>
              </a:rPr>
              <a:t>항공 촬영은 최대 </a:t>
            </a:r>
            <a:r>
              <a:rPr lang="en-US" altLang="ko-KR" sz="1000" dirty="0">
                <a:latin typeface="+mn-ea"/>
              </a:rPr>
              <a:t>150m</a:t>
            </a:r>
            <a:r>
              <a:rPr lang="ko-KR" altLang="en-US" sz="1000" dirty="0">
                <a:latin typeface="+mn-ea"/>
              </a:rPr>
              <a:t>까지 가능합니다</a:t>
            </a:r>
            <a:r>
              <a:rPr lang="en-US" altLang="ko-KR" sz="1000" dirty="0">
                <a:latin typeface="+mn-ea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634424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직사각형 21"/>
          <p:cNvSpPr/>
          <p:nvPr/>
        </p:nvSpPr>
        <p:spPr>
          <a:xfrm>
            <a:off x="0" y="0"/>
            <a:ext cx="9144000" cy="1008112"/>
          </a:xfrm>
          <a:prstGeom prst="rect">
            <a:avLst/>
          </a:prstGeom>
          <a:solidFill>
            <a:schemeClr val="tx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sp>
        <p:nvSpPr>
          <p:cNvPr id="23" name="TextBox 1"/>
          <p:cNvSpPr txBox="1"/>
          <p:nvPr/>
        </p:nvSpPr>
        <p:spPr>
          <a:xfrm>
            <a:off x="251520" y="108220"/>
            <a:ext cx="27363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3200" b="1" dirty="0">
                <a:solidFill>
                  <a:schemeClr val="bg1"/>
                </a:solidFill>
              </a:rPr>
              <a:t>CRUSH.D</a:t>
            </a:r>
          </a:p>
        </p:txBody>
      </p:sp>
      <p:sp>
        <p:nvSpPr>
          <p:cNvPr id="24" name="직사각형 23"/>
          <p:cNvSpPr/>
          <p:nvPr/>
        </p:nvSpPr>
        <p:spPr>
          <a:xfrm>
            <a:off x="1043608" y="513109"/>
            <a:ext cx="1118255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200" b="1" spc="-150" dirty="0">
                <a:solidFill>
                  <a:schemeClr val="bg1"/>
                </a:solidFill>
              </a:rPr>
              <a:t> drone company</a:t>
            </a:r>
            <a:endParaRPr lang="ko-KR" altLang="en-US" sz="1200" b="1" spc="-150" dirty="0">
              <a:solidFill>
                <a:schemeClr val="bg1"/>
              </a:solidFill>
            </a:endParaRPr>
          </a:p>
        </p:txBody>
      </p:sp>
      <p:sp>
        <p:nvSpPr>
          <p:cNvPr id="25" name="TextBox 9"/>
          <p:cNvSpPr txBox="1"/>
          <p:nvPr/>
        </p:nvSpPr>
        <p:spPr>
          <a:xfrm>
            <a:off x="2331206" y="407285"/>
            <a:ext cx="22407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200" b="1" spc="-150" dirty="0">
                <a:solidFill>
                  <a:schemeClr val="bg1"/>
                </a:solidFill>
                <a:latin typeface="+mn-ea"/>
              </a:rPr>
              <a:t>3. </a:t>
            </a:r>
            <a:r>
              <a:rPr lang="ko-KR" altLang="en-US" sz="1200" b="1" spc="-150" dirty="0">
                <a:solidFill>
                  <a:schemeClr val="bg1"/>
                </a:solidFill>
                <a:latin typeface="+mn-ea"/>
              </a:rPr>
              <a:t>페이스북 프로필</a:t>
            </a:r>
          </a:p>
        </p:txBody>
      </p:sp>
      <p:sp>
        <p:nvSpPr>
          <p:cNvPr id="12" name="직사각형 11"/>
          <p:cNvSpPr/>
          <p:nvPr/>
        </p:nvSpPr>
        <p:spPr>
          <a:xfrm>
            <a:off x="3491880" y="1138488"/>
            <a:ext cx="5400600" cy="5733256"/>
          </a:xfrm>
          <a:prstGeom prst="rect">
            <a:avLst/>
          </a:prstGeom>
          <a:solidFill>
            <a:srgbClr val="92D050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4" name="Picture 2" descr="C:\Users\user\Desktop\KakaoTalk_20160429_14175636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07904" y="1282504"/>
            <a:ext cx="1417500" cy="2520000"/>
          </a:xfrm>
          <a:prstGeom prst="rect">
            <a:avLst/>
          </a:prstGeom>
          <a:noFill/>
        </p:spPr>
      </p:pic>
      <p:pic>
        <p:nvPicPr>
          <p:cNvPr id="15" name="Picture 4" descr="C:\Users\user\Desktop\페이스북동영상프로필\KakaoTalk_20160429_14175539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1282504"/>
            <a:ext cx="1417500" cy="2520000"/>
          </a:xfrm>
          <a:prstGeom prst="rect">
            <a:avLst/>
          </a:prstGeom>
          <a:noFill/>
        </p:spPr>
      </p:pic>
      <p:pic>
        <p:nvPicPr>
          <p:cNvPr id="16" name="Picture 5" descr="C:\Users\user\Desktop\페이스북동영상프로필\KakaoTalk_20160429_14175493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53388" y="1291050"/>
            <a:ext cx="1417500" cy="2520000"/>
          </a:xfrm>
          <a:prstGeom prst="rect">
            <a:avLst/>
          </a:prstGeom>
          <a:noFill/>
        </p:spPr>
      </p:pic>
      <p:pic>
        <p:nvPicPr>
          <p:cNvPr id="17" name="Picture 6" descr="C:\Users\user\Desktop\페이스북동영상프로필\KakaoTalk_20160429_14175418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07904" y="4060619"/>
            <a:ext cx="1417500" cy="2520000"/>
          </a:xfrm>
          <a:prstGeom prst="rect">
            <a:avLst/>
          </a:prstGeom>
          <a:noFill/>
        </p:spPr>
      </p:pic>
      <p:pic>
        <p:nvPicPr>
          <p:cNvPr id="18" name="Picture 7" descr="C:\Users\user\Desktop\페이스북동영상프로필\KakaoTalk_20160429_14175253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08104" y="4060619"/>
            <a:ext cx="1417500" cy="2520000"/>
          </a:xfrm>
          <a:prstGeom prst="rect">
            <a:avLst/>
          </a:prstGeom>
          <a:noFill/>
        </p:spPr>
      </p:pic>
      <p:pic>
        <p:nvPicPr>
          <p:cNvPr id="19" name="Picture 8" descr="C:\Users\user\Desktop\페이스북동영상프로필\KakaoTalk_20160429_14175151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36296" y="4060619"/>
            <a:ext cx="1417500" cy="2520000"/>
          </a:xfrm>
          <a:prstGeom prst="rect">
            <a:avLst/>
          </a:prstGeom>
          <a:noFill/>
        </p:spPr>
      </p:pic>
      <p:sp>
        <p:nvSpPr>
          <p:cNvPr id="20" name="TextBox 19"/>
          <p:cNvSpPr txBox="1"/>
          <p:nvPr/>
        </p:nvSpPr>
        <p:spPr>
          <a:xfrm>
            <a:off x="3775006" y="3778065"/>
            <a:ext cx="15121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페이스북 어플 실행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580112" y="3778065"/>
            <a:ext cx="15121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프로필 수정 터치</a:t>
            </a:r>
          </a:p>
        </p:txBody>
      </p:sp>
      <p:sp>
        <p:nvSpPr>
          <p:cNvPr id="26" name="타원 25"/>
          <p:cNvSpPr/>
          <p:nvPr/>
        </p:nvSpPr>
        <p:spPr>
          <a:xfrm>
            <a:off x="4427984" y="2866680"/>
            <a:ext cx="360040" cy="360040"/>
          </a:xfrm>
          <a:prstGeom prst="ellipse">
            <a:avLst/>
          </a:prstGeom>
          <a:solidFill>
            <a:srgbClr val="FF000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7" name="타원 26"/>
          <p:cNvSpPr/>
          <p:nvPr/>
        </p:nvSpPr>
        <p:spPr>
          <a:xfrm>
            <a:off x="6156176" y="2243327"/>
            <a:ext cx="360040" cy="360040"/>
          </a:xfrm>
          <a:prstGeom prst="ellipse">
            <a:avLst/>
          </a:prstGeom>
          <a:solidFill>
            <a:srgbClr val="FF000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8" name="TextBox 27"/>
          <p:cNvSpPr txBox="1"/>
          <p:nvPr/>
        </p:nvSpPr>
        <p:spPr>
          <a:xfrm>
            <a:off x="7363220" y="3795157"/>
            <a:ext cx="15121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동영상 업로드 실행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779912" y="6580899"/>
            <a:ext cx="15121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프로필 동영상 선택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652120" y="6580899"/>
            <a:ext cx="15121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대표 이미지 선택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380312" y="6580899"/>
            <a:ext cx="15121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프로필 수정완료</a:t>
            </a:r>
          </a:p>
        </p:txBody>
      </p:sp>
      <p:sp>
        <p:nvSpPr>
          <p:cNvPr id="32" name="타원 31"/>
          <p:cNvSpPr/>
          <p:nvPr/>
        </p:nvSpPr>
        <p:spPr>
          <a:xfrm>
            <a:off x="7668344" y="2218608"/>
            <a:ext cx="864096" cy="216024"/>
          </a:xfrm>
          <a:prstGeom prst="ellipse">
            <a:avLst/>
          </a:prstGeom>
          <a:solidFill>
            <a:srgbClr val="FF000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3" name="타원 32"/>
          <p:cNvSpPr/>
          <p:nvPr/>
        </p:nvSpPr>
        <p:spPr>
          <a:xfrm>
            <a:off x="4572000" y="4276643"/>
            <a:ext cx="648072" cy="576064"/>
          </a:xfrm>
          <a:prstGeom prst="ellipse">
            <a:avLst/>
          </a:prstGeom>
          <a:solidFill>
            <a:srgbClr val="FF000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4" name="타원 33"/>
          <p:cNvSpPr/>
          <p:nvPr/>
        </p:nvSpPr>
        <p:spPr>
          <a:xfrm>
            <a:off x="6300192" y="6220859"/>
            <a:ext cx="288032" cy="360040"/>
          </a:xfrm>
          <a:prstGeom prst="ellipse">
            <a:avLst/>
          </a:prstGeom>
          <a:solidFill>
            <a:srgbClr val="FF000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5" name="타원 34"/>
          <p:cNvSpPr/>
          <p:nvPr/>
        </p:nvSpPr>
        <p:spPr>
          <a:xfrm>
            <a:off x="7608522" y="4687959"/>
            <a:ext cx="720080" cy="720080"/>
          </a:xfrm>
          <a:prstGeom prst="ellipse">
            <a:avLst/>
          </a:prstGeom>
          <a:solidFill>
            <a:srgbClr val="FF000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6" name="Picture 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7544" y="1138488"/>
            <a:ext cx="2520280" cy="1377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21" descr="C:\Users\user\Desktop\페이스북동영상프로필\KakaoTalk_20160429_141756944.jpg"/>
          <p:cNvPicPr>
            <a:picLocks noChangeAspect="1" noChangeArrowheads="1"/>
          </p:cNvPicPr>
          <p:nvPr/>
        </p:nvPicPr>
        <p:blipFill>
          <a:blip r:embed="rId9" cstate="print"/>
          <a:srcRect t="8036" b="50178"/>
          <a:stretch>
            <a:fillRect/>
          </a:stretch>
        </p:blipFill>
        <p:spPr bwMode="auto">
          <a:xfrm>
            <a:off x="683568" y="5242944"/>
            <a:ext cx="2016224" cy="1497766"/>
          </a:xfrm>
          <a:prstGeom prst="rect">
            <a:avLst/>
          </a:prstGeom>
          <a:noFill/>
        </p:spPr>
      </p:pic>
      <p:sp>
        <p:nvSpPr>
          <p:cNvPr id="38" name="직사각형 37"/>
          <p:cNvSpPr/>
          <p:nvPr/>
        </p:nvSpPr>
        <p:spPr>
          <a:xfrm>
            <a:off x="611560" y="5891016"/>
            <a:ext cx="720080" cy="648072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9" name="오른쪽 화살표 38"/>
          <p:cNvSpPr/>
          <p:nvPr/>
        </p:nvSpPr>
        <p:spPr>
          <a:xfrm>
            <a:off x="5220072" y="2273524"/>
            <a:ext cx="144016" cy="216024"/>
          </a:xfrm>
          <a:prstGeom prst="right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0" name="오른쪽 화살표 39"/>
          <p:cNvSpPr/>
          <p:nvPr/>
        </p:nvSpPr>
        <p:spPr>
          <a:xfrm>
            <a:off x="7020272" y="2273524"/>
            <a:ext cx="144016" cy="216024"/>
          </a:xfrm>
          <a:prstGeom prst="right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1" name="오른쪽 화살표 40"/>
          <p:cNvSpPr/>
          <p:nvPr/>
        </p:nvSpPr>
        <p:spPr>
          <a:xfrm>
            <a:off x="5220072" y="5314952"/>
            <a:ext cx="144016" cy="216024"/>
          </a:xfrm>
          <a:prstGeom prst="right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2" name="오른쪽 화살표 41"/>
          <p:cNvSpPr/>
          <p:nvPr/>
        </p:nvSpPr>
        <p:spPr>
          <a:xfrm>
            <a:off x="7020272" y="5314952"/>
            <a:ext cx="144016" cy="216024"/>
          </a:xfrm>
          <a:prstGeom prst="right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3" name="TextBox 42"/>
          <p:cNvSpPr txBox="1"/>
          <p:nvPr/>
        </p:nvSpPr>
        <p:spPr>
          <a:xfrm>
            <a:off x="251520" y="2650656"/>
            <a:ext cx="43204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100" dirty="0">
                <a:latin typeface="+mn-ea"/>
              </a:rPr>
              <a:t>- </a:t>
            </a:r>
            <a:r>
              <a:rPr lang="ko-KR" altLang="en-US" sz="1100" dirty="0">
                <a:latin typeface="+mn-ea"/>
              </a:rPr>
              <a:t>페이스북의 국내 월 활동 이용자는 </a:t>
            </a:r>
            <a:r>
              <a:rPr lang="en-US" altLang="ko-KR" sz="1100" dirty="0">
                <a:latin typeface="+mn-ea"/>
              </a:rPr>
              <a:t>1,100</a:t>
            </a:r>
            <a:r>
              <a:rPr lang="ko-KR" altLang="en-US" sz="1100" dirty="0">
                <a:latin typeface="+mn-ea"/>
              </a:rPr>
              <a:t>만명</a:t>
            </a:r>
            <a:endParaRPr lang="en-US" altLang="ko-KR" sz="1100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ko-KR" altLang="en-US" sz="1100" dirty="0">
                <a:latin typeface="+mn-ea"/>
              </a:rPr>
              <a:t>  이며 이 중 </a:t>
            </a:r>
            <a:r>
              <a:rPr lang="en-US" altLang="ko-KR" sz="1100" dirty="0">
                <a:latin typeface="+mn-ea"/>
              </a:rPr>
              <a:t>90%</a:t>
            </a:r>
            <a:r>
              <a:rPr lang="ko-KR" altLang="en-US" sz="1100" dirty="0">
                <a:latin typeface="+mn-ea"/>
              </a:rPr>
              <a:t>인 </a:t>
            </a:r>
            <a:r>
              <a:rPr lang="en-US" altLang="ko-KR" sz="1100" dirty="0">
                <a:latin typeface="+mn-ea"/>
              </a:rPr>
              <a:t>990</a:t>
            </a:r>
            <a:r>
              <a:rPr lang="ko-KR" altLang="en-US" sz="1100" dirty="0">
                <a:latin typeface="+mn-ea"/>
              </a:rPr>
              <a:t>만명이 모바일 사용자</a:t>
            </a:r>
            <a:r>
              <a:rPr lang="en-US" altLang="ko-KR" sz="1100" dirty="0">
                <a:latin typeface="+mn-ea"/>
              </a:rPr>
              <a:t> </a:t>
            </a:r>
          </a:p>
          <a:p>
            <a:pPr>
              <a:lnSpc>
                <a:spcPct val="150000"/>
              </a:lnSpc>
            </a:pPr>
            <a:r>
              <a:rPr lang="en-US" altLang="ko-KR" sz="1100" dirty="0">
                <a:latin typeface="+mn-ea"/>
              </a:rPr>
              <a:t>- </a:t>
            </a:r>
            <a:r>
              <a:rPr lang="ko-KR" altLang="en-US" sz="1100" dirty="0">
                <a:latin typeface="+mn-ea"/>
              </a:rPr>
              <a:t>페이스북 전체 활동사용자의 </a:t>
            </a:r>
            <a:r>
              <a:rPr lang="en-US" altLang="ko-KR" sz="1100" dirty="0">
                <a:latin typeface="+mn-ea"/>
              </a:rPr>
              <a:t>60%</a:t>
            </a:r>
            <a:r>
              <a:rPr lang="ko-KR" altLang="en-US" sz="1100" dirty="0">
                <a:latin typeface="+mn-ea"/>
              </a:rPr>
              <a:t>인 </a:t>
            </a:r>
            <a:r>
              <a:rPr lang="en-US" altLang="ko-KR" sz="1100" dirty="0">
                <a:latin typeface="+mn-ea"/>
              </a:rPr>
              <a:t>680</a:t>
            </a:r>
            <a:r>
              <a:rPr lang="ko-KR" altLang="en-US" sz="1100" dirty="0">
                <a:latin typeface="+mn-ea"/>
              </a:rPr>
              <a:t>만명은 </a:t>
            </a:r>
            <a:endParaRPr lang="en-US" altLang="ko-KR" sz="1100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ko-KR" sz="1100" dirty="0">
                <a:latin typeface="+mn-ea"/>
              </a:rPr>
              <a:t>  </a:t>
            </a:r>
            <a:r>
              <a:rPr lang="ko-KR" altLang="en-US" sz="1100" dirty="0">
                <a:latin typeface="+mn-ea"/>
              </a:rPr>
              <a:t>하루 최소 한번 이상 접속</a:t>
            </a:r>
            <a:endParaRPr lang="en-US" altLang="ko-KR" sz="1100" dirty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latin typeface="+mn-ea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67544" y="3856252"/>
            <a:ext cx="280831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050" spc="-150" dirty="0">
                <a:latin typeface="+mn-ea"/>
              </a:rPr>
              <a:t>▶ 페이스북 동영상 프로필 </a:t>
            </a:r>
            <a:r>
              <a:rPr lang="en-US" altLang="ko-KR" sz="1050" spc="-150" dirty="0">
                <a:latin typeface="+mn-ea"/>
              </a:rPr>
              <a:t>7</a:t>
            </a:r>
            <a:r>
              <a:rPr lang="ko-KR" altLang="en-US" sz="1050" spc="-150" dirty="0">
                <a:latin typeface="+mn-ea"/>
              </a:rPr>
              <a:t>초 개성 있게 꾸미기</a:t>
            </a:r>
            <a:r>
              <a:rPr lang="en-US" altLang="ko-KR" sz="1050" spc="-150" dirty="0">
                <a:latin typeface="+mn-ea"/>
              </a:rPr>
              <a:t>!</a:t>
            </a:r>
            <a:endParaRPr lang="ko-KR" altLang="en-US" sz="1050" spc="-150" dirty="0">
              <a:latin typeface="+mn-ea"/>
            </a:endParaRPr>
          </a:p>
        </p:txBody>
      </p:sp>
      <p:pic>
        <p:nvPicPr>
          <p:cNvPr id="45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39552" y="4090816"/>
            <a:ext cx="2215468" cy="1058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675494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직사각형 21"/>
          <p:cNvSpPr/>
          <p:nvPr/>
        </p:nvSpPr>
        <p:spPr>
          <a:xfrm>
            <a:off x="0" y="0"/>
            <a:ext cx="9144000" cy="1008112"/>
          </a:xfrm>
          <a:prstGeom prst="rect">
            <a:avLst/>
          </a:prstGeom>
          <a:solidFill>
            <a:schemeClr val="tx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sp>
        <p:nvSpPr>
          <p:cNvPr id="23" name="TextBox 1"/>
          <p:cNvSpPr txBox="1"/>
          <p:nvPr/>
        </p:nvSpPr>
        <p:spPr>
          <a:xfrm>
            <a:off x="251520" y="108220"/>
            <a:ext cx="27363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3200" b="1" dirty="0">
                <a:solidFill>
                  <a:schemeClr val="bg1"/>
                </a:solidFill>
              </a:rPr>
              <a:t>CRUSH.D</a:t>
            </a:r>
          </a:p>
        </p:txBody>
      </p:sp>
      <p:sp>
        <p:nvSpPr>
          <p:cNvPr id="24" name="직사각형 23"/>
          <p:cNvSpPr/>
          <p:nvPr/>
        </p:nvSpPr>
        <p:spPr>
          <a:xfrm>
            <a:off x="1043608" y="513109"/>
            <a:ext cx="1118255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200" b="1" spc="-150" dirty="0">
                <a:solidFill>
                  <a:schemeClr val="bg1"/>
                </a:solidFill>
              </a:rPr>
              <a:t> drone company</a:t>
            </a:r>
            <a:endParaRPr lang="ko-KR" altLang="en-US" sz="1200" b="1" spc="-150" dirty="0">
              <a:solidFill>
                <a:schemeClr val="bg1"/>
              </a:solidFill>
            </a:endParaRPr>
          </a:p>
        </p:txBody>
      </p:sp>
      <p:sp>
        <p:nvSpPr>
          <p:cNvPr id="25" name="TextBox 9"/>
          <p:cNvSpPr txBox="1"/>
          <p:nvPr/>
        </p:nvSpPr>
        <p:spPr>
          <a:xfrm>
            <a:off x="2331206" y="407285"/>
            <a:ext cx="22407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200" b="1" spc="-150" dirty="0">
                <a:solidFill>
                  <a:schemeClr val="bg1"/>
                </a:solidFill>
                <a:latin typeface="+mn-ea"/>
              </a:rPr>
              <a:t>4. </a:t>
            </a:r>
            <a:r>
              <a:rPr lang="ko-KR" altLang="en-US" sz="1200" b="1" spc="-150" dirty="0">
                <a:solidFill>
                  <a:schemeClr val="bg1"/>
                </a:solidFill>
                <a:latin typeface="+mn-ea"/>
              </a:rPr>
              <a:t>스마트폰 전송</a:t>
            </a:r>
          </a:p>
        </p:txBody>
      </p:sp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34569"/>
            <a:ext cx="2512538" cy="4439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3808" y="1134569"/>
            <a:ext cx="2592288" cy="4446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87083" y="1136908"/>
            <a:ext cx="2736304" cy="1690316"/>
          </a:xfrm>
          <a:prstGeom prst="rect">
            <a:avLst/>
          </a:prstGeom>
          <a:noFill/>
          <a:ln w="9525">
            <a:solidFill>
              <a:schemeClr val="accent1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pic>
        <p:nvPicPr>
          <p:cNvPr id="19" name="Picture 8" descr="C:\Users\user\Documents\카카오톡 받은 파일\KakaoTalk_20160503_150918264.jpg"/>
          <p:cNvPicPr>
            <a:picLocks noChangeAspect="1" noChangeArrowheads="1"/>
          </p:cNvPicPr>
          <p:nvPr/>
        </p:nvPicPr>
        <p:blipFill>
          <a:blip r:embed="rId5" cstate="print"/>
          <a:srcRect t="11626" b="19991"/>
          <a:stretch>
            <a:fillRect/>
          </a:stretch>
        </p:blipFill>
        <p:spPr bwMode="auto">
          <a:xfrm>
            <a:off x="5785419" y="3071812"/>
            <a:ext cx="2791216" cy="3393253"/>
          </a:xfrm>
          <a:prstGeom prst="rect">
            <a:avLst/>
          </a:prstGeom>
          <a:noFill/>
        </p:spPr>
      </p:pic>
      <p:sp>
        <p:nvSpPr>
          <p:cNvPr id="20" name="타원 19"/>
          <p:cNvSpPr/>
          <p:nvPr/>
        </p:nvSpPr>
        <p:spPr>
          <a:xfrm>
            <a:off x="5796136" y="3800945"/>
            <a:ext cx="2232248" cy="216024"/>
          </a:xfrm>
          <a:prstGeom prst="ellipse">
            <a:avLst/>
          </a:prstGeom>
          <a:solidFill>
            <a:srgbClr val="FF0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TextBox 20"/>
          <p:cNvSpPr txBox="1"/>
          <p:nvPr/>
        </p:nvSpPr>
        <p:spPr>
          <a:xfrm>
            <a:off x="251520" y="5745161"/>
            <a:ext cx="5184576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ko-KR" altLang="en-US" sz="1100" dirty="0">
                <a:latin typeface="+mn-ea"/>
              </a:rPr>
              <a:t> 촬영한 이미지를 일괄적으로 보냄으로 추후 재방문을 유도</a:t>
            </a:r>
            <a:endParaRPr lang="en-US" altLang="ko-KR" sz="1100" dirty="0">
              <a:latin typeface="+mn-ea"/>
            </a:endParaRPr>
          </a:p>
          <a:p>
            <a:pPr>
              <a:buFontTx/>
              <a:buChar char="-"/>
            </a:pPr>
            <a:endParaRPr lang="en-US" altLang="ko-KR" sz="1100" dirty="0">
              <a:latin typeface="+mn-ea"/>
            </a:endParaRPr>
          </a:p>
          <a:p>
            <a:pPr>
              <a:buFontTx/>
              <a:buChar char="-"/>
            </a:pPr>
            <a:r>
              <a:rPr lang="en-US" altLang="ko-KR" sz="1100" dirty="0">
                <a:latin typeface="+mn-ea"/>
              </a:rPr>
              <a:t> 1</a:t>
            </a:r>
            <a:r>
              <a:rPr lang="ko-KR" altLang="en-US" sz="1100" dirty="0">
                <a:latin typeface="+mn-ea"/>
              </a:rPr>
              <a:t>차 오프라인 이벤트 종료 후 </a:t>
            </a:r>
            <a:r>
              <a:rPr lang="en-US" altLang="ko-KR" sz="1100" dirty="0">
                <a:latin typeface="+mn-ea"/>
              </a:rPr>
              <a:t>2</a:t>
            </a:r>
            <a:r>
              <a:rPr lang="ko-KR" altLang="en-US" sz="1100" dirty="0">
                <a:latin typeface="+mn-ea"/>
              </a:rPr>
              <a:t>차 온라인 이벤트 참여를 위해 해시태그를 이용 </a:t>
            </a:r>
            <a:endParaRPr lang="en-US" altLang="ko-KR" sz="1100" dirty="0">
              <a:latin typeface="+mn-ea"/>
            </a:endParaRPr>
          </a:p>
          <a:p>
            <a:endParaRPr lang="en-US" altLang="ko-KR" sz="1100" dirty="0">
              <a:latin typeface="+mn-ea"/>
            </a:endParaRPr>
          </a:p>
          <a:p>
            <a:endParaRPr lang="en-US" altLang="ko-KR" sz="110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6730864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직사각형 21"/>
          <p:cNvSpPr/>
          <p:nvPr/>
        </p:nvSpPr>
        <p:spPr>
          <a:xfrm>
            <a:off x="0" y="0"/>
            <a:ext cx="9144000" cy="1008112"/>
          </a:xfrm>
          <a:prstGeom prst="rect">
            <a:avLst/>
          </a:prstGeom>
          <a:solidFill>
            <a:schemeClr val="tx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sp>
        <p:nvSpPr>
          <p:cNvPr id="23" name="TextBox 1"/>
          <p:cNvSpPr txBox="1"/>
          <p:nvPr/>
        </p:nvSpPr>
        <p:spPr>
          <a:xfrm>
            <a:off x="251520" y="108220"/>
            <a:ext cx="27363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3200" b="1" dirty="0">
                <a:solidFill>
                  <a:schemeClr val="bg1"/>
                </a:solidFill>
              </a:rPr>
              <a:t>CRUSH.D</a:t>
            </a:r>
          </a:p>
        </p:txBody>
      </p:sp>
      <p:sp>
        <p:nvSpPr>
          <p:cNvPr id="24" name="직사각형 23"/>
          <p:cNvSpPr/>
          <p:nvPr/>
        </p:nvSpPr>
        <p:spPr>
          <a:xfrm>
            <a:off x="1043608" y="513109"/>
            <a:ext cx="1118255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200" b="1" spc="-150" dirty="0">
                <a:solidFill>
                  <a:schemeClr val="bg1"/>
                </a:solidFill>
              </a:rPr>
              <a:t> drone company</a:t>
            </a:r>
            <a:endParaRPr lang="ko-KR" altLang="en-US" sz="1200" b="1" spc="-150" dirty="0">
              <a:solidFill>
                <a:schemeClr val="bg1"/>
              </a:solidFill>
            </a:endParaRPr>
          </a:p>
        </p:txBody>
      </p:sp>
      <p:sp>
        <p:nvSpPr>
          <p:cNvPr id="25" name="TextBox 9"/>
          <p:cNvSpPr txBox="1"/>
          <p:nvPr/>
        </p:nvSpPr>
        <p:spPr>
          <a:xfrm>
            <a:off x="2331206" y="407285"/>
            <a:ext cx="22407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200" b="1" spc="-150" dirty="0">
                <a:solidFill>
                  <a:schemeClr val="bg1"/>
                </a:solidFill>
                <a:latin typeface="+mn-ea"/>
              </a:rPr>
              <a:t>5. </a:t>
            </a:r>
            <a:r>
              <a:rPr lang="ko-KR" altLang="en-US" sz="1200" b="1" spc="-150" dirty="0">
                <a:solidFill>
                  <a:schemeClr val="bg1"/>
                </a:solidFill>
                <a:latin typeface="+mn-ea"/>
              </a:rPr>
              <a:t>항공 사진 프로필</a:t>
            </a:r>
          </a:p>
        </p:txBody>
      </p:sp>
      <p:pic>
        <p:nvPicPr>
          <p:cNvPr id="7" name="Picture 12" descr="C:\Users\user\Desktop\maxresdefault.jpg"/>
          <p:cNvPicPr>
            <a:picLocks noChangeAspect="1" noChangeArrowheads="1"/>
          </p:cNvPicPr>
          <p:nvPr/>
        </p:nvPicPr>
        <p:blipFill>
          <a:blip r:embed="rId2" cstate="print">
            <a:lum bright="40000"/>
          </a:blip>
          <a:srcRect l="2084"/>
          <a:stretch>
            <a:fillRect/>
          </a:stretch>
        </p:blipFill>
        <p:spPr bwMode="auto">
          <a:xfrm>
            <a:off x="251520" y="1141808"/>
            <a:ext cx="4498369" cy="2584952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TextBox 7"/>
          <p:cNvSpPr txBox="1"/>
          <p:nvPr/>
        </p:nvSpPr>
        <p:spPr>
          <a:xfrm>
            <a:off x="5060868" y="1136742"/>
            <a:ext cx="3528392" cy="2970044"/>
          </a:xfrm>
          <a:prstGeom prst="rect">
            <a:avLst/>
          </a:prstGeom>
          <a:solidFill>
            <a:srgbClr val="FF0000">
              <a:alpha val="40000"/>
            </a:srgbClr>
          </a:solidFill>
        </p:spPr>
        <p:txBody>
          <a:bodyPr wrap="square" rtlCol="0">
            <a:spAutoFit/>
          </a:bodyPr>
          <a:lstStyle/>
          <a:p>
            <a:endParaRPr lang="en-US" altLang="ko-KR" sz="1100" dirty="0">
              <a:latin typeface="+mn-ea"/>
            </a:endParaRPr>
          </a:p>
          <a:p>
            <a:endParaRPr lang="en-US" altLang="ko-KR" sz="1100" dirty="0">
              <a:latin typeface="+mn-ea"/>
            </a:endParaRPr>
          </a:p>
          <a:p>
            <a:endParaRPr lang="en-US" altLang="ko-KR" sz="1100" dirty="0">
              <a:latin typeface="+mn-ea"/>
            </a:endParaRPr>
          </a:p>
          <a:p>
            <a:endParaRPr lang="en-US" altLang="ko-KR" sz="1100" dirty="0">
              <a:latin typeface="+mn-ea"/>
            </a:endParaRPr>
          </a:p>
          <a:p>
            <a:endParaRPr lang="en-US" altLang="ko-KR" sz="1100" dirty="0">
              <a:latin typeface="+mn-ea"/>
            </a:endParaRPr>
          </a:p>
          <a:p>
            <a:endParaRPr lang="en-US" altLang="ko-KR" sz="1100" dirty="0">
              <a:latin typeface="+mn-ea"/>
            </a:endParaRPr>
          </a:p>
          <a:p>
            <a:endParaRPr lang="en-US" altLang="ko-KR" sz="1100" dirty="0">
              <a:latin typeface="+mn-ea"/>
            </a:endParaRPr>
          </a:p>
          <a:p>
            <a:endParaRPr lang="en-US" altLang="ko-KR" sz="1100" dirty="0">
              <a:latin typeface="+mn-ea"/>
            </a:endParaRPr>
          </a:p>
          <a:p>
            <a:endParaRPr lang="en-US" altLang="ko-KR" sz="1100" dirty="0">
              <a:latin typeface="+mn-ea"/>
            </a:endParaRPr>
          </a:p>
          <a:p>
            <a:endParaRPr lang="en-US" altLang="ko-KR" sz="1100" dirty="0">
              <a:latin typeface="+mn-ea"/>
            </a:endParaRPr>
          </a:p>
          <a:p>
            <a:endParaRPr lang="en-US" altLang="ko-KR" sz="1100" dirty="0">
              <a:latin typeface="+mn-ea"/>
            </a:endParaRPr>
          </a:p>
          <a:p>
            <a:endParaRPr lang="en-US" altLang="ko-KR" sz="1100" dirty="0">
              <a:latin typeface="+mn-ea"/>
            </a:endParaRPr>
          </a:p>
          <a:p>
            <a:endParaRPr lang="en-US" altLang="ko-KR" sz="1100" dirty="0">
              <a:latin typeface="+mn-ea"/>
            </a:endParaRPr>
          </a:p>
          <a:p>
            <a:endParaRPr lang="en-US" altLang="ko-KR" sz="1100" dirty="0">
              <a:latin typeface="+mn-ea"/>
            </a:endParaRPr>
          </a:p>
          <a:p>
            <a:r>
              <a:rPr lang="ko-KR" altLang="en-US" sz="1100" dirty="0">
                <a:latin typeface="+mn-ea"/>
              </a:rPr>
              <a:t>고화질 카메라와 더불어 고성능 짐벌 시스템으로</a:t>
            </a:r>
            <a:endParaRPr lang="en-US" altLang="ko-KR" sz="1100" dirty="0">
              <a:latin typeface="+mn-ea"/>
            </a:endParaRPr>
          </a:p>
          <a:p>
            <a:r>
              <a:rPr lang="ko-KR" altLang="en-US" sz="1100" dirty="0">
                <a:latin typeface="+mn-ea"/>
              </a:rPr>
              <a:t>흔들리지 않고 선명한 최상의 영상 및 사진을 얻을 수 </a:t>
            </a:r>
            <a:endParaRPr lang="en-US" altLang="ko-KR" sz="1100" dirty="0">
              <a:latin typeface="+mn-ea"/>
            </a:endParaRPr>
          </a:p>
          <a:p>
            <a:r>
              <a:rPr lang="ko-KR" altLang="en-US" sz="1100" dirty="0">
                <a:latin typeface="+mn-ea"/>
              </a:rPr>
              <a:t>있습니다</a:t>
            </a:r>
            <a:r>
              <a:rPr lang="en-US" altLang="ko-KR" sz="1100" dirty="0">
                <a:latin typeface="+mn-ea"/>
              </a:rPr>
              <a:t>.</a:t>
            </a:r>
          </a:p>
        </p:txBody>
      </p:sp>
      <p:pic>
        <p:nvPicPr>
          <p:cNvPr id="9" name="Picture 21" descr="C:\Users\user\Documents\GomPlayer\Capture\2016_04_29_11_18_50.mp4_000004529.jpg"/>
          <p:cNvPicPr>
            <a:picLocks noChangeAspect="1" noChangeArrowheads="1"/>
          </p:cNvPicPr>
          <p:nvPr/>
        </p:nvPicPr>
        <p:blipFill>
          <a:blip r:embed="rId3" cstate="print">
            <a:lum/>
          </a:blip>
          <a:srcRect r="14651"/>
          <a:stretch>
            <a:fillRect/>
          </a:stretch>
        </p:blipFill>
        <p:spPr bwMode="auto">
          <a:xfrm>
            <a:off x="253651" y="3645023"/>
            <a:ext cx="4319686" cy="2969785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26" descr="C:\Users\user\Documents\GomPlayer\Capture\2016_04_29_11_19_40.mp4_000009349.jpg"/>
          <p:cNvPicPr>
            <a:picLocks noChangeArrowheads="1"/>
          </p:cNvPicPr>
          <p:nvPr/>
        </p:nvPicPr>
        <p:blipFill>
          <a:blip r:embed="rId4" cstate="print"/>
          <a:srcRect b="5704"/>
          <a:stretch>
            <a:fillRect/>
          </a:stretch>
        </p:blipFill>
        <p:spPr bwMode="auto">
          <a:xfrm>
            <a:off x="5053928" y="1139694"/>
            <a:ext cx="3528392" cy="2232248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25" descr="C:\Users\user\Documents\GomPlayer\Capture\2016_04_29_11_22_19.mp4_000008329.jpg"/>
          <p:cNvPicPr>
            <a:picLocks noChangeAspect="1" noChangeArrowheads="1"/>
          </p:cNvPicPr>
          <p:nvPr/>
        </p:nvPicPr>
        <p:blipFill>
          <a:blip r:embed="rId5" cstate="print">
            <a:lum/>
          </a:blip>
          <a:srcRect l="4000"/>
          <a:stretch>
            <a:fillRect/>
          </a:stretch>
        </p:blipFill>
        <p:spPr bwMode="auto">
          <a:xfrm>
            <a:off x="4749889" y="4148730"/>
            <a:ext cx="4104456" cy="2448272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550097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직사각형 21"/>
          <p:cNvSpPr/>
          <p:nvPr/>
        </p:nvSpPr>
        <p:spPr>
          <a:xfrm>
            <a:off x="0" y="0"/>
            <a:ext cx="9144000" cy="1008112"/>
          </a:xfrm>
          <a:prstGeom prst="rect">
            <a:avLst/>
          </a:prstGeom>
          <a:solidFill>
            <a:schemeClr val="tx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sp>
        <p:nvSpPr>
          <p:cNvPr id="23" name="TextBox 1"/>
          <p:cNvSpPr txBox="1"/>
          <p:nvPr/>
        </p:nvSpPr>
        <p:spPr>
          <a:xfrm>
            <a:off x="251520" y="108220"/>
            <a:ext cx="27363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3200" b="1" dirty="0">
                <a:solidFill>
                  <a:schemeClr val="bg1"/>
                </a:solidFill>
              </a:rPr>
              <a:t>CRUSH.D</a:t>
            </a:r>
          </a:p>
        </p:txBody>
      </p:sp>
      <p:sp>
        <p:nvSpPr>
          <p:cNvPr id="24" name="직사각형 23"/>
          <p:cNvSpPr/>
          <p:nvPr/>
        </p:nvSpPr>
        <p:spPr>
          <a:xfrm>
            <a:off x="1043608" y="513109"/>
            <a:ext cx="1118255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200" b="1" spc="-150" dirty="0">
                <a:solidFill>
                  <a:schemeClr val="bg1"/>
                </a:solidFill>
              </a:rPr>
              <a:t> drone company</a:t>
            </a:r>
            <a:endParaRPr lang="ko-KR" altLang="en-US" sz="1200" b="1" spc="-150" dirty="0">
              <a:solidFill>
                <a:schemeClr val="bg1"/>
              </a:solidFill>
            </a:endParaRPr>
          </a:p>
        </p:txBody>
      </p:sp>
      <p:sp>
        <p:nvSpPr>
          <p:cNvPr id="25" name="TextBox 9"/>
          <p:cNvSpPr txBox="1"/>
          <p:nvPr/>
        </p:nvSpPr>
        <p:spPr>
          <a:xfrm>
            <a:off x="2331206" y="407285"/>
            <a:ext cx="31768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200" b="1" spc="-150" dirty="0">
                <a:solidFill>
                  <a:schemeClr val="bg1"/>
                </a:solidFill>
                <a:latin typeface="+mn-ea"/>
              </a:rPr>
              <a:t>6. </a:t>
            </a:r>
            <a:r>
              <a:rPr lang="ko-KR" altLang="en-US" sz="1200" b="1" spc="-150" dirty="0" err="1">
                <a:solidFill>
                  <a:schemeClr val="bg1"/>
                </a:solidFill>
                <a:latin typeface="+mn-ea"/>
              </a:rPr>
              <a:t>드론</a:t>
            </a:r>
            <a:r>
              <a:rPr lang="ko-KR" altLang="en-US" sz="1200" b="1" spc="-150" dirty="0">
                <a:solidFill>
                  <a:schemeClr val="bg1"/>
                </a:solidFill>
                <a:latin typeface="+mn-ea"/>
              </a:rPr>
              <a:t> 관련 항공법과 운영</a:t>
            </a:r>
            <a:r>
              <a:rPr lang="en-US" altLang="ko-KR" sz="1200" b="1" spc="-150" dirty="0">
                <a:solidFill>
                  <a:schemeClr val="bg1"/>
                </a:solidFill>
                <a:latin typeface="+mn-ea"/>
              </a:rPr>
              <a:t>(</a:t>
            </a:r>
            <a:r>
              <a:rPr lang="ko-KR" altLang="en-US" sz="1200" b="1" spc="-150" dirty="0">
                <a:solidFill>
                  <a:schemeClr val="bg1"/>
                </a:solidFill>
                <a:latin typeface="+mn-ea"/>
              </a:rPr>
              <a:t>허가</a:t>
            </a:r>
            <a:r>
              <a:rPr lang="en-US" altLang="ko-KR" sz="1200" b="1" spc="-150" dirty="0">
                <a:solidFill>
                  <a:schemeClr val="bg1"/>
                </a:solidFill>
                <a:latin typeface="+mn-ea"/>
              </a:rPr>
              <a:t>) </a:t>
            </a:r>
            <a:r>
              <a:rPr lang="ko-KR" altLang="en-US" sz="1200" b="1" spc="-150" dirty="0">
                <a:solidFill>
                  <a:schemeClr val="bg1"/>
                </a:solidFill>
                <a:latin typeface="+mn-ea"/>
              </a:rPr>
              <a:t>방법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1520" y="1124744"/>
            <a:ext cx="8676456" cy="35779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200" b="1" dirty="0">
                <a:latin typeface="+mn-ea"/>
              </a:rPr>
              <a:t>초경량 비행장치</a:t>
            </a:r>
            <a:endParaRPr lang="en-US" altLang="ko-KR" sz="1200" b="1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ko-KR" sz="1050" dirty="0">
                <a:latin typeface="+mn-ea"/>
              </a:rPr>
              <a:t>12Kg</a:t>
            </a:r>
            <a:r>
              <a:rPr lang="ko-KR" altLang="en-US" sz="1050" dirty="0">
                <a:latin typeface="+mn-ea"/>
              </a:rPr>
              <a:t>을 초과하는 드론은 신고와 안정성 인증</a:t>
            </a:r>
            <a:r>
              <a:rPr lang="en-US" altLang="ko-KR" sz="1050" dirty="0">
                <a:latin typeface="+mn-ea"/>
              </a:rPr>
              <a:t>, </a:t>
            </a:r>
            <a:r>
              <a:rPr lang="ko-KR" altLang="en-US" sz="1050" dirty="0">
                <a:latin typeface="+mn-ea"/>
              </a:rPr>
              <a:t>자격 증명이 이루어져야 하며</a:t>
            </a:r>
            <a:r>
              <a:rPr lang="en-US" altLang="ko-KR" sz="1050" dirty="0">
                <a:latin typeface="+mn-ea"/>
              </a:rPr>
              <a:t>,</a:t>
            </a:r>
          </a:p>
          <a:p>
            <a:pPr>
              <a:lnSpc>
                <a:spcPct val="150000"/>
              </a:lnSpc>
            </a:pPr>
            <a:r>
              <a:rPr lang="ko-KR" altLang="en-US" sz="1050" dirty="0">
                <a:latin typeface="+mn-ea"/>
              </a:rPr>
              <a:t>사업용 드론을 활용하려면 </a:t>
            </a:r>
            <a:r>
              <a:rPr lang="en-US" altLang="ko-KR" sz="1050" dirty="0">
                <a:latin typeface="+mn-ea"/>
              </a:rPr>
              <a:t>12Kg </a:t>
            </a:r>
            <a:r>
              <a:rPr lang="ko-KR" altLang="en-US" sz="1050" dirty="0">
                <a:latin typeface="+mn-ea"/>
              </a:rPr>
              <a:t>이하여도 사업등록과 장치신고</a:t>
            </a:r>
            <a:r>
              <a:rPr lang="en-US" altLang="ko-KR" sz="1050" dirty="0">
                <a:latin typeface="+mn-ea"/>
              </a:rPr>
              <a:t>, </a:t>
            </a:r>
            <a:r>
              <a:rPr lang="ko-KR" altLang="en-US" sz="1050" dirty="0">
                <a:latin typeface="+mn-ea"/>
              </a:rPr>
              <a:t>영업배상책임보험 를 해야 합니다</a:t>
            </a:r>
            <a:r>
              <a:rPr lang="en-US" altLang="ko-KR" sz="1050" dirty="0">
                <a:latin typeface="+mn-ea"/>
              </a:rPr>
              <a:t>.</a:t>
            </a:r>
          </a:p>
          <a:p>
            <a:pPr>
              <a:lnSpc>
                <a:spcPct val="150000"/>
              </a:lnSpc>
            </a:pPr>
            <a:endParaRPr lang="en-US" altLang="ko-KR" sz="1050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ko-KR" altLang="en-US" sz="1200" b="1" dirty="0">
                <a:latin typeface="+mn-ea"/>
              </a:rPr>
              <a:t>항공법 제</a:t>
            </a:r>
            <a:r>
              <a:rPr lang="en-US" altLang="ko-KR" sz="1200" b="1" dirty="0">
                <a:latin typeface="+mn-ea"/>
              </a:rPr>
              <a:t>23</a:t>
            </a:r>
            <a:r>
              <a:rPr lang="ko-KR" altLang="en-US" sz="1200" b="1" dirty="0">
                <a:latin typeface="+mn-ea"/>
              </a:rPr>
              <a:t>조 시행규칙 </a:t>
            </a:r>
            <a:r>
              <a:rPr lang="en-US" altLang="ko-KR" sz="1200" b="1" dirty="0">
                <a:latin typeface="+mn-ea"/>
              </a:rPr>
              <a:t>68</a:t>
            </a:r>
            <a:r>
              <a:rPr lang="ko-KR" altLang="en-US" sz="1200" b="1" dirty="0">
                <a:latin typeface="+mn-ea"/>
              </a:rPr>
              <a:t>조</a:t>
            </a:r>
            <a:r>
              <a:rPr lang="en-US" altLang="ko-KR" sz="1200" b="1" dirty="0">
                <a:latin typeface="+mn-ea"/>
              </a:rPr>
              <a:t>( </a:t>
            </a:r>
            <a:r>
              <a:rPr lang="ko-KR" altLang="en-US" sz="1200" b="1" dirty="0">
                <a:latin typeface="+mn-ea"/>
              </a:rPr>
              <a:t>요약본</a:t>
            </a:r>
            <a:r>
              <a:rPr lang="en-US" altLang="ko-KR" sz="1200" b="1" dirty="0">
                <a:latin typeface="+mn-ea"/>
              </a:rPr>
              <a:t>)</a:t>
            </a:r>
          </a:p>
          <a:p>
            <a:pPr marL="228600" indent="-228600">
              <a:lnSpc>
                <a:spcPct val="150000"/>
              </a:lnSpc>
            </a:pPr>
            <a:r>
              <a:rPr lang="en-US" altLang="ko-KR" sz="1050" dirty="0">
                <a:latin typeface="+mn-ea"/>
              </a:rPr>
              <a:t>1. </a:t>
            </a:r>
            <a:r>
              <a:rPr lang="ko-KR" altLang="en-US" sz="1050" dirty="0">
                <a:latin typeface="+mn-ea"/>
              </a:rPr>
              <a:t>일몰 후부터 일출 전까지 비행금지</a:t>
            </a:r>
            <a:endParaRPr lang="en-US" altLang="ko-KR" sz="1050" dirty="0">
              <a:latin typeface="+mn-ea"/>
            </a:endParaRPr>
          </a:p>
          <a:p>
            <a:pPr marL="228600" indent="-228600">
              <a:lnSpc>
                <a:spcPct val="150000"/>
              </a:lnSpc>
            </a:pPr>
            <a:r>
              <a:rPr lang="en-US" altLang="ko-KR" sz="1050" dirty="0">
                <a:latin typeface="+mn-ea"/>
              </a:rPr>
              <a:t>- </a:t>
            </a:r>
            <a:r>
              <a:rPr lang="ko-KR" altLang="en-US" sz="1050" dirty="0">
                <a:latin typeface="+mn-ea"/>
              </a:rPr>
              <a:t>야간 비행 금지</a:t>
            </a:r>
            <a:endParaRPr lang="en-US" altLang="ko-KR" sz="1050" dirty="0">
              <a:latin typeface="+mn-ea"/>
            </a:endParaRPr>
          </a:p>
          <a:p>
            <a:pPr marL="228600" indent="-228600">
              <a:lnSpc>
                <a:spcPct val="150000"/>
              </a:lnSpc>
            </a:pPr>
            <a:r>
              <a:rPr lang="en-US" altLang="ko-KR" sz="1050" dirty="0">
                <a:latin typeface="+mn-ea"/>
              </a:rPr>
              <a:t>2. </a:t>
            </a:r>
            <a:r>
              <a:rPr lang="ko-KR" altLang="en-US" sz="1050" dirty="0">
                <a:latin typeface="+mn-ea"/>
              </a:rPr>
              <a:t>청와대 인근</a:t>
            </a:r>
            <a:r>
              <a:rPr lang="en-US" altLang="ko-KR" sz="1050" dirty="0">
                <a:latin typeface="+mn-ea"/>
              </a:rPr>
              <a:t>, </a:t>
            </a:r>
            <a:r>
              <a:rPr lang="ko-KR" altLang="en-US" sz="1050" dirty="0">
                <a:latin typeface="+mn-ea"/>
              </a:rPr>
              <a:t>관제권인 비행장으로부터 반경 </a:t>
            </a:r>
            <a:r>
              <a:rPr lang="en-US" altLang="ko-KR" sz="1050" dirty="0">
                <a:latin typeface="+mn-ea"/>
              </a:rPr>
              <a:t>9.3Km</a:t>
            </a:r>
            <a:r>
              <a:rPr lang="ko-KR" altLang="en-US" sz="1050" dirty="0">
                <a:latin typeface="+mn-ea"/>
              </a:rPr>
              <a:t>이내</a:t>
            </a:r>
            <a:r>
              <a:rPr lang="en-US" altLang="ko-KR" sz="1050" dirty="0">
                <a:latin typeface="+mn-ea"/>
              </a:rPr>
              <a:t>, </a:t>
            </a:r>
            <a:r>
              <a:rPr lang="ko-KR" altLang="en-US" sz="1050" dirty="0">
                <a:latin typeface="+mn-ea"/>
              </a:rPr>
              <a:t>휴전선 인근</a:t>
            </a:r>
            <a:r>
              <a:rPr lang="en-US" altLang="ko-KR" sz="1050" dirty="0">
                <a:latin typeface="+mn-ea"/>
              </a:rPr>
              <a:t>, </a:t>
            </a:r>
            <a:r>
              <a:rPr lang="ko-KR" altLang="en-US" sz="1050" dirty="0">
                <a:latin typeface="+mn-ea"/>
              </a:rPr>
              <a:t>서울도심 상공일부</a:t>
            </a:r>
            <a:r>
              <a:rPr lang="en-US" altLang="ko-KR" sz="1050" dirty="0">
                <a:latin typeface="+mn-ea"/>
              </a:rPr>
              <a:t>, </a:t>
            </a:r>
            <a:r>
              <a:rPr lang="ko-KR" altLang="en-US" sz="1050" dirty="0">
                <a:latin typeface="+mn-ea"/>
              </a:rPr>
              <a:t>국방 및 보안상 이유로 비행이 금지된 곳</a:t>
            </a:r>
            <a:endParaRPr lang="en-US" altLang="ko-KR" sz="1050" dirty="0">
              <a:latin typeface="+mn-ea"/>
            </a:endParaRPr>
          </a:p>
          <a:p>
            <a:pPr marL="228600" indent="-228600">
              <a:lnSpc>
                <a:spcPct val="150000"/>
              </a:lnSpc>
            </a:pPr>
            <a:r>
              <a:rPr lang="en-US" altLang="ko-KR" sz="1050" dirty="0">
                <a:latin typeface="+mn-ea"/>
              </a:rPr>
              <a:t>- </a:t>
            </a:r>
            <a:r>
              <a:rPr lang="ko-KR" altLang="en-US" sz="1050" dirty="0">
                <a:solidFill>
                  <a:srgbClr val="FF0000"/>
                </a:solidFill>
                <a:latin typeface="+mn-ea"/>
              </a:rPr>
              <a:t>서울 강북지역</a:t>
            </a:r>
            <a:r>
              <a:rPr lang="en-US" altLang="ko-KR" sz="1050" dirty="0">
                <a:solidFill>
                  <a:srgbClr val="FF0000"/>
                </a:solidFill>
                <a:latin typeface="+mn-ea"/>
              </a:rPr>
              <a:t> (</a:t>
            </a:r>
            <a:r>
              <a:rPr lang="ko-KR" altLang="en-US" sz="1050" dirty="0">
                <a:solidFill>
                  <a:srgbClr val="FF0000"/>
                </a:solidFill>
                <a:latin typeface="+mn-ea"/>
              </a:rPr>
              <a:t> 조건부 허가 일부 지역은 가능</a:t>
            </a:r>
            <a:r>
              <a:rPr lang="en-US" altLang="ko-KR" sz="1050" dirty="0">
                <a:solidFill>
                  <a:srgbClr val="FF0000"/>
                </a:solidFill>
                <a:latin typeface="+mn-ea"/>
              </a:rPr>
              <a:t>)</a:t>
            </a:r>
            <a:r>
              <a:rPr lang="en-US" altLang="ko-KR" sz="1050" dirty="0">
                <a:latin typeface="+mn-ea"/>
              </a:rPr>
              <a:t>, </a:t>
            </a:r>
            <a:r>
              <a:rPr lang="ko-KR" altLang="en-US" sz="1050" dirty="0">
                <a:latin typeface="+mn-ea"/>
              </a:rPr>
              <a:t>대전 전역 비행금지</a:t>
            </a:r>
            <a:endParaRPr lang="en-US" altLang="ko-KR" sz="1050" dirty="0">
              <a:latin typeface="+mn-ea"/>
            </a:endParaRPr>
          </a:p>
          <a:p>
            <a:pPr marL="228600" indent="-228600">
              <a:lnSpc>
                <a:spcPct val="150000"/>
              </a:lnSpc>
            </a:pPr>
            <a:r>
              <a:rPr lang="en-US" altLang="ko-KR" sz="1050" dirty="0">
                <a:latin typeface="+mn-ea"/>
              </a:rPr>
              <a:t>3. 150m </a:t>
            </a:r>
            <a:r>
              <a:rPr lang="ko-KR" altLang="en-US" sz="1050" dirty="0">
                <a:latin typeface="+mn-ea"/>
              </a:rPr>
              <a:t>이상</a:t>
            </a:r>
            <a:r>
              <a:rPr lang="en-US" altLang="ko-KR" sz="1050" dirty="0">
                <a:latin typeface="+mn-ea"/>
              </a:rPr>
              <a:t> </a:t>
            </a:r>
            <a:r>
              <a:rPr lang="ko-KR" altLang="en-US" sz="1050" dirty="0">
                <a:latin typeface="+mn-ea"/>
              </a:rPr>
              <a:t>고도 비행 금지</a:t>
            </a:r>
            <a:endParaRPr lang="en-US" altLang="ko-KR" sz="1050" dirty="0">
              <a:latin typeface="+mn-ea"/>
            </a:endParaRPr>
          </a:p>
          <a:p>
            <a:pPr marL="228600" indent="-228600">
              <a:lnSpc>
                <a:spcPct val="150000"/>
              </a:lnSpc>
            </a:pPr>
            <a:r>
              <a:rPr lang="en-US" altLang="ko-KR" sz="1050" dirty="0">
                <a:latin typeface="+mn-ea"/>
              </a:rPr>
              <a:t>4. </a:t>
            </a:r>
            <a:r>
              <a:rPr lang="ko-KR" altLang="en-US" sz="1050" dirty="0">
                <a:latin typeface="+mn-ea"/>
              </a:rPr>
              <a:t>인구밀집지역 또는 사람이 많이 모인 곳 </a:t>
            </a:r>
            <a:endParaRPr lang="en-US" altLang="ko-KR" sz="1050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ko-KR" sz="1050" dirty="0">
                <a:solidFill>
                  <a:srgbClr val="FF0000"/>
                </a:solidFill>
                <a:latin typeface="+mn-ea"/>
              </a:rPr>
              <a:t>- </a:t>
            </a:r>
            <a:r>
              <a:rPr lang="ko-KR" altLang="en-US" sz="1050" dirty="0">
                <a:solidFill>
                  <a:srgbClr val="FF0000"/>
                </a:solidFill>
                <a:latin typeface="+mn-ea"/>
              </a:rPr>
              <a:t>조건부 허가 가능합니다</a:t>
            </a:r>
            <a:r>
              <a:rPr lang="en-US" altLang="ko-KR" sz="1050" dirty="0">
                <a:solidFill>
                  <a:srgbClr val="FF0000"/>
                </a:solidFill>
                <a:latin typeface="+mn-ea"/>
              </a:rPr>
              <a:t>.</a:t>
            </a:r>
          </a:p>
          <a:p>
            <a:pPr marL="228600" indent="-228600">
              <a:lnSpc>
                <a:spcPct val="150000"/>
              </a:lnSpc>
              <a:buFontTx/>
              <a:buChar char="-"/>
            </a:pPr>
            <a:endParaRPr lang="en-US" altLang="ko-KR" sz="1000" dirty="0">
              <a:latin typeface="+mn-ea"/>
            </a:endParaRPr>
          </a:p>
          <a:p>
            <a:pPr marL="228600" indent="-228600">
              <a:lnSpc>
                <a:spcPct val="150000"/>
              </a:lnSpc>
              <a:buFontTx/>
              <a:buChar char="-"/>
            </a:pPr>
            <a:endParaRPr lang="ko-KR" altLang="en-US" sz="1200" dirty="0">
              <a:latin typeface="+mn-ea"/>
            </a:endParaRPr>
          </a:p>
        </p:txBody>
      </p:sp>
      <p:pic>
        <p:nvPicPr>
          <p:cNvPr id="8" name="Picture 2" descr="C:\Users\user\Desktop\사진2)~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4437112"/>
            <a:ext cx="3168352" cy="2128737"/>
          </a:xfrm>
          <a:prstGeom prst="rect">
            <a:avLst/>
          </a:prstGeom>
          <a:noFill/>
        </p:spPr>
      </p:pic>
      <p:cxnSp>
        <p:nvCxnSpPr>
          <p:cNvPr id="9" name="직선 화살표 연결선 8"/>
          <p:cNvCxnSpPr>
            <a:endCxn id="13" idx="1"/>
          </p:cNvCxnSpPr>
          <p:nvPr/>
        </p:nvCxnSpPr>
        <p:spPr>
          <a:xfrm flipV="1">
            <a:off x="2627784" y="5778687"/>
            <a:ext cx="1080120" cy="38661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직선 화살표 연결선 9"/>
          <p:cNvCxnSpPr>
            <a:endCxn id="12" idx="1"/>
          </p:cNvCxnSpPr>
          <p:nvPr/>
        </p:nvCxnSpPr>
        <p:spPr>
          <a:xfrm flipV="1">
            <a:off x="2627784" y="5065007"/>
            <a:ext cx="1080120" cy="45222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직선 화살표 연결선 10"/>
          <p:cNvCxnSpPr>
            <a:endCxn id="16" idx="1"/>
          </p:cNvCxnSpPr>
          <p:nvPr/>
        </p:nvCxnSpPr>
        <p:spPr>
          <a:xfrm>
            <a:off x="2987824" y="6381328"/>
            <a:ext cx="729808" cy="1116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707904" y="4672592"/>
            <a:ext cx="2006496" cy="78483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000" dirty="0">
                <a:latin typeface="+mn-ea"/>
              </a:rPr>
              <a:t>(p-73A)</a:t>
            </a:r>
            <a:r>
              <a:rPr lang="ko-KR" altLang="en-US" sz="1000" dirty="0">
                <a:latin typeface="+mn-ea"/>
              </a:rPr>
              <a:t>비행금지구역</a:t>
            </a:r>
            <a:endParaRPr lang="en-US" altLang="ko-KR" sz="1000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ko-KR" sz="1000" dirty="0">
                <a:latin typeface="+mn-ea"/>
              </a:rPr>
              <a:t>(P-73B)</a:t>
            </a:r>
            <a:r>
              <a:rPr lang="ko-KR" altLang="en-US" sz="1000" dirty="0">
                <a:latin typeface="+mn-ea"/>
              </a:rPr>
              <a:t>조건부 비행 허가가능</a:t>
            </a:r>
            <a:endParaRPr lang="en-US" altLang="ko-KR" sz="1000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ko-KR" sz="1000" dirty="0">
                <a:latin typeface="+mn-ea"/>
              </a:rPr>
              <a:t>- </a:t>
            </a:r>
            <a:r>
              <a:rPr lang="ko-KR" altLang="en-US" sz="1000" dirty="0">
                <a:latin typeface="+mn-ea"/>
              </a:rPr>
              <a:t>지방항공청</a:t>
            </a:r>
            <a:r>
              <a:rPr lang="en-US" altLang="ko-KR" sz="1000" dirty="0">
                <a:latin typeface="+mn-ea"/>
              </a:rPr>
              <a:t>, </a:t>
            </a:r>
            <a:r>
              <a:rPr lang="ko-KR" altLang="en-US" sz="1000" dirty="0">
                <a:latin typeface="+mn-ea"/>
              </a:rPr>
              <a:t>국방부허가 필요</a:t>
            </a:r>
            <a:endParaRPr lang="en-US" altLang="ko-KR" sz="1000" dirty="0">
              <a:latin typeface="+mn-ea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707904" y="5501688"/>
            <a:ext cx="2002232" cy="553998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000" dirty="0">
                <a:latin typeface="+mn-ea"/>
              </a:rPr>
              <a:t>비행 허가 발급</a:t>
            </a:r>
            <a:endParaRPr lang="en-US" altLang="ko-KR" sz="1000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ko-KR" sz="1000" dirty="0">
                <a:latin typeface="+mn-ea"/>
              </a:rPr>
              <a:t>-</a:t>
            </a:r>
            <a:r>
              <a:rPr lang="ko-KR" altLang="en-US" sz="1000" dirty="0">
                <a:latin typeface="+mn-ea"/>
              </a:rPr>
              <a:t>지방항공청 허가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707904" y="3827952"/>
            <a:ext cx="2002232" cy="769441"/>
          </a:xfrm>
          <a:prstGeom prst="rect">
            <a:avLst/>
          </a:prstGeom>
          <a:solidFill>
            <a:schemeClr val="tx2">
              <a:lumMod val="60000"/>
              <a:lumOff val="40000"/>
              <a:alpha val="49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ko-KR" sz="1100" dirty="0">
                <a:latin typeface="+mn-ea"/>
              </a:rPr>
              <a:t>※ </a:t>
            </a:r>
            <a:r>
              <a:rPr lang="ko-KR" altLang="en-US" sz="1100" dirty="0">
                <a:latin typeface="+mn-ea"/>
              </a:rPr>
              <a:t>공역 설정현황은 </a:t>
            </a:r>
            <a:endParaRPr lang="en-US" altLang="ko-KR" sz="1100" dirty="0">
              <a:latin typeface="+mn-ea"/>
            </a:endParaRPr>
          </a:p>
          <a:p>
            <a:r>
              <a:rPr lang="en-US" altLang="ko-KR" sz="1100" dirty="0">
                <a:latin typeface="+mn-ea"/>
              </a:rPr>
              <a:t>(</a:t>
            </a:r>
            <a:r>
              <a:rPr lang="ko-KR" altLang="en-US" sz="1100" dirty="0">
                <a:latin typeface="+mn-ea"/>
              </a:rPr>
              <a:t>스마트폰 어플</a:t>
            </a:r>
            <a:r>
              <a:rPr lang="en-US" altLang="ko-KR" sz="1100" dirty="0">
                <a:latin typeface="+mn-ea"/>
              </a:rPr>
              <a:t>)Ready to fly</a:t>
            </a:r>
            <a:r>
              <a:rPr lang="ko-KR" altLang="en-US" sz="1100" dirty="0">
                <a:latin typeface="+mn-ea"/>
              </a:rPr>
              <a:t>에서 보다 자세히 확인할 수 </a:t>
            </a:r>
            <a:endParaRPr lang="en-US" altLang="ko-KR" sz="1100" dirty="0">
              <a:latin typeface="+mn-ea"/>
            </a:endParaRPr>
          </a:p>
          <a:p>
            <a:r>
              <a:rPr lang="ko-KR" altLang="en-US" sz="1100" dirty="0">
                <a:latin typeface="+mn-ea"/>
              </a:rPr>
              <a:t>있습니다</a:t>
            </a:r>
            <a:r>
              <a:rPr lang="en-US" altLang="ko-KR" sz="1100" dirty="0">
                <a:latin typeface="+mn-ea"/>
              </a:rPr>
              <a:t>.</a:t>
            </a:r>
            <a:endParaRPr lang="ko-KR" altLang="en-US" sz="1100" dirty="0">
              <a:latin typeface="+mn-ea"/>
            </a:endParaRPr>
          </a:p>
        </p:txBody>
      </p:sp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0152" y="5301208"/>
            <a:ext cx="3056616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3717632" y="6115496"/>
            <a:ext cx="1992504" cy="553998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000" dirty="0">
                <a:latin typeface="+mn-ea"/>
              </a:rPr>
              <a:t>초경량 비행장치 사업자 </a:t>
            </a:r>
            <a:endParaRPr lang="en-US" altLang="ko-KR" sz="1000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ko-KR" sz="1000" dirty="0">
                <a:latin typeface="+mn-ea"/>
              </a:rPr>
              <a:t>150m </a:t>
            </a:r>
            <a:r>
              <a:rPr lang="ko-KR" altLang="en-US" sz="1000" dirty="0">
                <a:latin typeface="+mn-ea"/>
              </a:rPr>
              <a:t>촬영가능</a:t>
            </a:r>
          </a:p>
        </p:txBody>
      </p:sp>
      <p:pic>
        <p:nvPicPr>
          <p:cNvPr id="17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91979" y="4443667"/>
            <a:ext cx="701197" cy="8823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42329" y="4443667"/>
            <a:ext cx="2383800" cy="879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Box 18"/>
          <p:cNvSpPr txBox="1"/>
          <p:nvPr/>
        </p:nvSpPr>
        <p:spPr>
          <a:xfrm>
            <a:off x="5949865" y="4659691"/>
            <a:ext cx="2425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b="1" dirty="0">
                <a:solidFill>
                  <a:srgbClr val="00B050"/>
                </a:solidFill>
              </a:rPr>
              <a:t>ㅣ비행허가 주요기관</a:t>
            </a:r>
          </a:p>
        </p:txBody>
      </p:sp>
    </p:spTree>
    <p:extLst>
      <p:ext uri="{BB962C8B-B14F-4D97-AF65-F5344CB8AC3E}">
        <p14:creationId xmlns:p14="http://schemas.microsoft.com/office/powerpoint/2010/main" val="39300777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1404292" y="6166465"/>
            <a:ext cx="5760640" cy="43088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100" dirty="0"/>
              <a:t>주소 </a:t>
            </a:r>
            <a:r>
              <a:rPr lang="en-US" altLang="ko-KR" sz="1100" dirty="0"/>
              <a:t>: 102, Cheonjung-ro 51-gil, Gangdong-gu, Seoul, 05296, Rep. of KOREA </a:t>
            </a:r>
          </a:p>
          <a:p>
            <a:r>
              <a:rPr lang="en-US" altLang="ko-KR" sz="1100" dirty="0"/>
              <a:t>        &lt;</a:t>
            </a:r>
            <a:r>
              <a:rPr lang="ko-KR" altLang="en-US" sz="1100" dirty="0"/>
              <a:t>명일동 굽은다리역 </a:t>
            </a:r>
            <a:r>
              <a:rPr lang="en-US" altLang="ko-KR" sz="1100" dirty="0"/>
              <a:t>3</a:t>
            </a:r>
            <a:r>
              <a:rPr lang="ko-KR" altLang="en-US" sz="1100" dirty="0"/>
              <a:t>번 출구 </a:t>
            </a:r>
            <a:r>
              <a:rPr lang="en-US" altLang="ko-KR" sz="1100" dirty="0"/>
              <a:t>150M</a:t>
            </a:r>
            <a:r>
              <a:rPr lang="ko-KR" altLang="en-US" sz="1100" dirty="0"/>
              <a:t>에 위치</a:t>
            </a:r>
            <a:r>
              <a:rPr lang="en-US" altLang="ko-KR" sz="1100" dirty="0"/>
              <a:t>&gt;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403048"/>
            <a:ext cx="6804248" cy="44280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1"/>
          <p:cNvSpPr txBox="1"/>
          <p:nvPr/>
        </p:nvSpPr>
        <p:spPr>
          <a:xfrm>
            <a:off x="251520" y="108220"/>
            <a:ext cx="27363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3200" b="1" dirty="0">
                <a:solidFill>
                  <a:schemeClr val="bg1"/>
                </a:solidFill>
              </a:rPr>
              <a:t>CRUSH.D</a:t>
            </a: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</a:blip>
          <a:srcRect/>
          <a:stretch>
            <a:fillRect/>
          </a:stretch>
        </p:blipFill>
        <p:spPr bwMode="auto">
          <a:xfrm>
            <a:off x="6959914" y="3576436"/>
            <a:ext cx="204374" cy="212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직사각형 7"/>
          <p:cNvSpPr/>
          <p:nvPr/>
        </p:nvSpPr>
        <p:spPr>
          <a:xfrm>
            <a:off x="0" y="0"/>
            <a:ext cx="9144000" cy="1008112"/>
          </a:xfrm>
          <a:prstGeom prst="rect">
            <a:avLst/>
          </a:prstGeom>
          <a:solidFill>
            <a:schemeClr val="tx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sp>
        <p:nvSpPr>
          <p:cNvPr id="9" name="TextBox 1"/>
          <p:cNvSpPr txBox="1"/>
          <p:nvPr/>
        </p:nvSpPr>
        <p:spPr>
          <a:xfrm>
            <a:off x="251520" y="108220"/>
            <a:ext cx="27363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3200" b="1" dirty="0">
                <a:solidFill>
                  <a:schemeClr val="bg1"/>
                </a:solidFill>
              </a:rPr>
              <a:t>CRUSH.D</a:t>
            </a:r>
          </a:p>
        </p:txBody>
      </p:sp>
      <p:sp>
        <p:nvSpPr>
          <p:cNvPr id="12" name="직사각형 11"/>
          <p:cNvSpPr/>
          <p:nvPr/>
        </p:nvSpPr>
        <p:spPr>
          <a:xfrm>
            <a:off x="1043608" y="513109"/>
            <a:ext cx="1118255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200" b="1" spc="-150" dirty="0">
                <a:solidFill>
                  <a:schemeClr val="bg1"/>
                </a:solidFill>
              </a:rPr>
              <a:t> drone company</a:t>
            </a:r>
            <a:endParaRPr lang="ko-KR" altLang="en-US" sz="1200" b="1" spc="-150" dirty="0">
              <a:solidFill>
                <a:schemeClr val="bg1"/>
              </a:solidFill>
            </a:endParaRPr>
          </a:p>
        </p:txBody>
      </p:sp>
      <p:sp>
        <p:nvSpPr>
          <p:cNvPr id="14" name="TextBox 9"/>
          <p:cNvSpPr txBox="1"/>
          <p:nvPr/>
        </p:nvSpPr>
        <p:spPr>
          <a:xfrm>
            <a:off x="2331206" y="407285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200" b="1" spc="-150" dirty="0">
                <a:solidFill>
                  <a:schemeClr val="bg1"/>
                </a:solidFill>
              </a:rPr>
              <a:t>회사위치 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482</TotalTime>
  <Words>513</Words>
  <Application>Microsoft Office PowerPoint</Application>
  <PresentationFormat>화면 슬라이드 쇼(4:3)</PresentationFormat>
  <Paragraphs>122</Paragraphs>
  <Slides>10</Slides>
  <Notes>1</Notes>
  <HiddenSlides>0</HiddenSlides>
  <MMClips>0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10</vt:i4>
      </vt:variant>
    </vt:vector>
  </HeadingPairs>
  <TitlesOfParts>
    <vt:vector size="15" baseType="lpstr">
      <vt:lpstr>DX스피드 M</vt:lpstr>
      <vt:lpstr>맑은 고딕</vt:lpstr>
      <vt:lpstr>한컴 윤고딕 240</vt:lpstr>
      <vt:lpstr>Arial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user</dc:creator>
  <cp:lastModifiedBy>user</cp:lastModifiedBy>
  <cp:revision>49</cp:revision>
  <dcterms:created xsi:type="dcterms:W3CDTF">2016-05-25T09:46:13Z</dcterms:created>
  <dcterms:modified xsi:type="dcterms:W3CDTF">2016-09-29T09:36:55Z</dcterms:modified>
</cp:coreProperties>
</file>