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5" r:id="rId4"/>
    <p:sldId id="266" r:id="rId5"/>
    <p:sldId id="259" r:id="rId6"/>
    <p:sldId id="260" r:id="rId7"/>
    <p:sldId id="261" r:id="rId8"/>
    <p:sldId id="262" r:id="rId9"/>
    <p:sldId id="263" r:id="rId10"/>
    <p:sldId id="264" r:id="rId11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7DB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90" autoAdjust="0"/>
    <p:restoredTop sz="94660"/>
  </p:normalViewPr>
  <p:slideViewPr>
    <p:cSldViewPr>
      <p:cViewPr varScale="1">
        <p:scale>
          <a:sx n="104" d="100"/>
          <a:sy n="104" d="100"/>
        </p:scale>
        <p:origin x="1254" y="12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10146-C1B3-4E0D-9C97-55EBB3350A14}" type="datetimeFigureOut">
              <a:rPr lang="ko-KR" altLang="en-US" smtClean="0"/>
              <a:pPr/>
              <a:t>2016-09-29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962F2-E0E7-4705-9343-8D9ABF698C1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10146-C1B3-4E0D-9C97-55EBB3350A14}" type="datetimeFigureOut">
              <a:rPr lang="ko-KR" altLang="en-US" smtClean="0"/>
              <a:pPr/>
              <a:t>2016-09-29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962F2-E0E7-4705-9343-8D9ABF698C1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10146-C1B3-4E0D-9C97-55EBB3350A14}" type="datetimeFigureOut">
              <a:rPr lang="ko-KR" altLang="en-US" smtClean="0"/>
              <a:pPr/>
              <a:t>2016-09-29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962F2-E0E7-4705-9343-8D9ABF698C1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10146-C1B3-4E0D-9C97-55EBB3350A14}" type="datetimeFigureOut">
              <a:rPr lang="ko-KR" altLang="en-US" smtClean="0"/>
              <a:pPr/>
              <a:t>2016-09-29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962F2-E0E7-4705-9343-8D9ABF698C1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10146-C1B3-4E0D-9C97-55EBB3350A14}" type="datetimeFigureOut">
              <a:rPr lang="ko-KR" altLang="en-US" smtClean="0"/>
              <a:pPr/>
              <a:t>2016-09-29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962F2-E0E7-4705-9343-8D9ABF698C1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10146-C1B3-4E0D-9C97-55EBB3350A14}" type="datetimeFigureOut">
              <a:rPr lang="ko-KR" altLang="en-US" smtClean="0"/>
              <a:pPr/>
              <a:t>2016-09-29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962F2-E0E7-4705-9343-8D9ABF698C1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10146-C1B3-4E0D-9C97-55EBB3350A14}" type="datetimeFigureOut">
              <a:rPr lang="ko-KR" altLang="en-US" smtClean="0"/>
              <a:pPr/>
              <a:t>2016-09-29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962F2-E0E7-4705-9343-8D9ABF698C1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10146-C1B3-4E0D-9C97-55EBB3350A14}" type="datetimeFigureOut">
              <a:rPr lang="ko-KR" altLang="en-US" smtClean="0"/>
              <a:pPr/>
              <a:t>2016-09-29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962F2-E0E7-4705-9343-8D9ABF698C1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10146-C1B3-4E0D-9C97-55EBB3350A14}" type="datetimeFigureOut">
              <a:rPr lang="ko-KR" altLang="en-US" smtClean="0"/>
              <a:pPr/>
              <a:t>2016-09-29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962F2-E0E7-4705-9343-8D9ABF698C1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10146-C1B3-4E0D-9C97-55EBB3350A14}" type="datetimeFigureOut">
              <a:rPr lang="ko-KR" altLang="en-US" smtClean="0"/>
              <a:pPr/>
              <a:t>2016-09-29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962F2-E0E7-4705-9343-8D9ABF698C1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10146-C1B3-4E0D-9C97-55EBB3350A14}" type="datetimeFigureOut">
              <a:rPr lang="ko-KR" altLang="en-US" smtClean="0"/>
              <a:pPr/>
              <a:t>2016-09-29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962F2-E0E7-4705-9343-8D9ABF698C1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210146-C1B3-4E0D-9C97-55EBB3350A14}" type="datetimeFigureOut">
              <a:rPr lang="ko-KR" altLang="en-US" smtClean="0"/>
              <a:pPr/>
              <a:t>2016-09-29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9962F2-E0E7-4705-9343-8D9ABF698C1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jpeg"/><Relationship Id="rId7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png"/><Relationship Id="rId7" Type="http://schemas.openxmlformats.org/officeDocument/2006/relationships/image" Target="../media/image35.jpeg"/><Relationship Id="rId12" Type="http://schemas.openxmlformats.org/officeDocument/2006/relationships/image" Target="../media/image40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39.jpeg"/><Relationship Id="rId5" Type="http://schemas.openxmlformats.org/officeDocument/2006/relationships/image" Target="../media/image33.jpeg"/><Relationship Id="rId10" Type="http://schemas.openxmlformats.org/officeDocument/2006/relationships/image" Target="../media/image38.jpe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13" Type="http://schemas.openxmlformats.org/officeDocument/2006/relationships/image" Target="../media/image51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12" Type="http://schemas.openxmlformats.org/officeDocument/2006/relationships/image" Target="../media/image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image" Target="../media/image50.gif"/><Relationship Id="rId5" Type="http://schemas.openxmlformats.org/officeDocument/2006/relationships/image" Target="../media/image44.jpe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인스파이어관점\DJI_0002.MOV_000214673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 l="9868" r="2022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866034" y="2425272"/>
            <a:ext cx="33575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latin typeface="한컴 윤고딕 240" pitchFamily="18" charset="-127"/>
                <a:ea typeface="한컴 윤고딕 240" pitchFamily="18" charset="-127"/>
              </a:rPr>
              <a:t>드론광고</a:t>
            </a:r>
            <a:r>
              <a:rPr lang="en-US" altLang="ko-KR" dirty="0">
                <a:latin typeface="한컴 윤고딕 240" pitchFamily="18" charset="-127"/>
                <a:ea typeface="한컴 윤고딕 240" pitchFamily="18" charset="-127"/>
              </a:rPr>
              <a:t>(</a:t>
            </a:r>
            <a:r>
              <a:rPr lang="en-US" altLang="ko-KR" b="1" u="sng" spc="-150" dirty="0">
                <a:solidFill>
                  <a:prstClr val="black"/>
                </a:solidFill>
                <a:latin typeface="한컴 윤고딕 240" pitchFamily="18" charset="-127"/>
                <a:ea typeface="한컴 윤고딕 240" pitchFamily="18" charset="-127"/>
              </a:rPr>
              <a:t>DRONE – VERTISING) </a:t>
            </a:r>
            <a:endParaRPr lang="ko-KR" altLang="en-US" dirty="0">
              <a:latin typeface="한컴 윤고딕 240" pitchFamily="18" charset="-127"/>
              <a:ea typeface="한컴 윤고딕 240" pitchFamily="18" charset="-127"/>
            </a:endParaRPr>
          </a:p>
        </p:txBody>
      </p:sp>
      <p:pic>
        <p:nvPicPr>
          <p:cNvPr id="1027" name="Picture 3" descr="C:\Users\user\OneDrive\14.큐브쥬얼리\그림10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29209"/>
          <a:stretch>
            <a:fillRect/>
          </a:stretch>
        </p:blipFill>
        <p:spPr bwMode="auto">
          <a:xfrm>
            <a:off x="3786182" y="5819281"/>
            <a:ext cx="1503365" cy="1038743"/>
          </a:xfrm>
          <a:prstGeom prst="rect">
            <a:avLst/>
          </a:prstGeom>
          <a:noFill/>
        </p:spPr>
      </p:pic>
      <p:sp>
        <p:nvSpPr>
          <p:cNvPr id="7" name="TextBox 4"/>
          <p:cNvSpPr txBox="1"/>
          <p:nvPr/>
        </p:nvSpPr>
        <p:spPr>
          <a:xfrm>
            <a:off x="4263448" y="3021828"/>
            <a:ext cx="288032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900" b="1" dirty="0">
                <a:solidFill>
                  <a:schemeClr val="accent1">
                    <a:lumMod val="75000"/>
                  </a:schemeClr>
                </a:solidFill>
              </a:rPr>
              <a:t>드론광고 </a:t>
            </a:r>
            <a:r>
              <a:rPr lang="en-US" altLang="ko-KR" sz="900" b="1" dirty="0">
                <a:solidFill>
                  <a:schemeClr val="accent1">
                    <a:lumMod val="75000"/>
                  </a:schemeClr>
                </a:solidFill>
              </a:rPr>
              <a:t>&lt;</a:t>
            </a:r>
            <a:r>
              <a:rPr lang="ko-KR" altLang="en-US" sz="900" b="1" dirty="0">
                <a:solidFill>
                  <a:schemeClr val="accent1">
                    <a:lumMod val="75000"/>
                  </a:schemeClr>
                </a:solidFill>
              </a:rPr>
              <a:t>축제ㅣ행사</a:t>
            </a:r>
            <a:r>
              <a:rPr lang="en-US" altLang="ko-KR" sz="900" b="1" dirty="0">
                <a:solidFill>
                  <a:schemeClr val="accent1">
                    <a:lumMod val="75000"/>
                  </a:schemeClr>
                </a:solidFill>
              </a:rPr>
              <a:t>&gt;</a:t>
            </a:r>
            <a:r>
              <a:rPr lang="ko-KR" altLang="en-US" sz="900" b="1" dirty="0">
                <a:solidFill>
                  <a:schemeClr val="accent1">
                    <a:lumMod val="75000"/>
                  </a:schemeClr>
                </a:solidFill>
              </a:rPr>
              <a:t> 전문업체</a:t>
            </a:r>
          </a:p>
        </p:txBody>
      </p:sp>
      <p:sp>
        <p:nvSpPr>
          <p:cNvPr id="8" name="TextBox 9"/>
          <p:cNvSpPr txBox="1"/>
          <p:nvPr/>
        </p:nvSpPr>
        <p:spPr>
          <a:xfrm>
            <a:off x="3913475" y="3251394"/>
            <a:ext cx="1152128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b="1" dirty="0">
                <a:latin typeface="DX스피드 M" pitchFamily="18" charset="-127"/>
                <a:ea typeface="DX스피드 M" pitchFamily="18" charset="-127"/>
              </a:rPr>
              <a:t>CRUSH</a:t>
            </a:r>
          </a:p>
        </p:txBody>
      </p:sp>
      <p:sp>
        <p:nvSpPr>
          <p:cNvPr id="9" name="TextBox 10"/>
          <p:cNvSpPr txBox="1"/>
          <p:nvPr/>
        </p:nvSpPr>
        <p:spPr>
          <a:xfrm>
            <a:off x="4885882" y="3205192"/>
            <a:ext cx="288032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3200" b="1" dirty="0">
                <a:latin typeface="DX스피드 M" pitchFamily="18" charset="-127"/>
                <a:ea typeface="DX스피드 M" pitchFamily="18" charset="-127"/>
              </a:rPr>
              <a:t>D</a:t>
            </a:r>
            <a:endParaRPr lang="ko-KR" altLang="en-US" sz="3200" b="1" dirty="0">
              <a:latin typeface="DX스피드 M" pitchFamily="18" charset="-127"/>
              <a:ea typeface="DX스피드 M" pitchFamily="18" charset="-127"/>
            </a:endParaRPr>
          </a:p>
        </p:txBody>
      </p:sp>
      <p:sp>
        <p:nvSpPr>
          <p:cNvPr id="10" name="원호 9"/>
          <p:cNvSpPr/>
          <p:nvPr/>
        </p:nvSpPr>
        <p:spPr>
          <a:xfrm>
            <a:off x="3565621" y="3311216"/>
            <a:ext cx="360040" cy="288032"/>
          </a:xfrm>
          <a:prstGeom prst="arc">
            <a:avLst>
              <a:gd name="adj1" fmla="val 13633372"/>
              <a:gd name="adj2" fmla="val 2142762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11" name="원호 10"/>
          <p:cNvSpPr/>
          <p:nvPr/>
        </p:nvSpPr>
        <p:spPr>
          <a:xfrm>
            <a:off x="3543368" y="3180652"/>
            <a:ext cx="288032" cy="216024"/>
          </a:xfrm>
          <a:prstGeom prst="arc">
            <a:avLst>
              <a:gd name="adj1" fmla="val 14116372"/>
              <a:gd name="adj2" fmla="val 86609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12" name="원호 11"/>
          <p:cNvSpPr/>
          <p:nvPr/>
        </p:nvSpPr>
        <p:spPr>
          <a:xfrm>
            <a:off x="3695930" y="3234470"/>
            <a:ext cx="288032" cy="216024"/>
          </a:xfrm>
          <a:prstGeom prst="arc">
            <a:avLst>
              <a:gd name="adj1" fmla="val 15331495"/>
              <a:gd name="adj2" fmla="val 2964294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13" name="원호 12"/>
          <p:cNvSpPr/>
          <p:nvPr/>
        </p:nvSpPr>
        <p:spPr>
          <a:xfrm>
            <a:off x="3551914" y="3620148"/>
            <a:ext cx="288032" cy="216024"/>
          </a:xfrm>
          <a:prstGeom prst="arc">
            <a:avLst>
              <a:gd name="adj1" fmla="val 15331495"/>
              <a:gd name="adj2" fmla="val 2964294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cxnSp>
        <p:nvCxnSpPr>
          <p:cNvPr id="14" name="직선 연결선 13"/>
          <p:cNvCxnSpPr/>
          <p:nvPr/>
        </p:nvCxnSpPr>
        <p:spPr>
          <a:xfrm flipH="1">
            <a:off x="3776484" y="3548140"/>
            <a:ext cx="129614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직선 연결선 14"/>
          <p:cNvCxnSpPr/>
          <p:nvPr/>
        </p:nvCxnSpPr>
        <p:spPr>
          <a:xfrm flipH="1">
            <a:off x="3733754" y="3620148"/>
            <a:ext cx="129614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겔럭시7\Screenshot_20160518-182703.png"/>
          <p:cNvPicPr>
            <a:picLocks noChangeAspect="1" noChangeArrowheads="1"/>
          </p:cNvPicPr>
          <p:nvPr/>
        </p:nvPicPr>
        <p:blipFill>
          <a:blip r:embed="rId2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-32" y="24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4"/>
          <p:cNvSpPr txBox="1"/>
          <p:nvPr/>
        </p:nvSpPr>
        <p:spPr>
          <a:xfrm>
            <a:off x="4355944" y="1758032"/>
            <a:ext cx="288032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900" b="1" dirty="0">
                <a:solidFill>
                  <a:schemeClr val="accent1">
                    <a:lumMod val="75000"/>
                  </a:schemeClr>
                </a:solidFill>
              </a:rPr>
              <a:t>드론광고 </a:t>
            </a:r>
            <a:r>
              <a:rPr lang="en-US" altLang="ko-KR" sz="900" b="1" dirty="0">
                <a:solidFill>
                  <a:schemeClr val="accent1">
                    <a:lumMod val="75000"/>
                  </a:schemeClr>
                </a:solidFill>
              </a:rPr>
              <a:t>&lt;</a:t>
            </a:r>
            <a:r>
              <a:rPr lang="ko-KR" altLang="en-US" sz="900" b="1" dirty="0">
                <a:solidFill>
                  <a:schemeClr val="accent1">
                    <a:lumMod val="75000"/>
                  </a:schemeClr>
                </a:solidFill>
              </a:rPr>
              <a:t>축제ㅣ행사</a:t>
            </a:r>
            <a:r>
              <a:rPr lang="en-US" altLang="ko-KR" sz="900" b="1" dirty="0">
                <a:solidFill>
                  <a:schemeClr val="accent1">
                    <a:lumMod val="75000"/>
                  </a:schemeClr>
                </a:solidFill>
              </a:rPr>
              <a:t>&gt;</a:t>
            </a:r>
            <a:r>
              <a:rPr lang="ko-KR" altLang="en-US" sz="900" b="1" dirty="0">
                <a:solidFill>
                  <a:schemeClr val="accent1">
                    <a:lumMod val="75000"/>
                  </a:schemeClr>
                </a:solidFill>
              </a:rPr>
              <a:t> 전문업체</a:t>
            </a:r>
          </a:p>
        </p:txBody>
      </p:sp>
      <p:sp>
        <p:nvSpPr>
          <p:cNvPr id="4" name="TextBox 9"/>
          <p:cNvSpPr txBox="1"/>
          <p:nvPr/>
        </p:nvSpPr>
        <p:spPr>
          <a:xfrm>
            <a:off x="4005971" y="1987598"/>
            <a:ext cx="1152128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b="1" dirty="0">
                <a:solidFill>
                  <a:schemeClr val="bg1"/>
                </a:solidFill>
                <a:latin typeface="DX스피드 M" pitchFamily="18" charset="-127"/>
                <a:ea typeface="DX스피드 M" pitchFamily="18" charset="-127"/>
              </a:rPr>
              <a:t>CRUSH</a:t>
            </a:r>
          </a:p>
        </p:txBody>
      </p:sp>
      <p:sp>
        <p:nvSpPr>
          <p:cNvPr id="5" name="TextBox 10"/>
          <p:cNvSpPr txBox="1"/>
          <p:nvPr/>
        </p:nvSpPr>
        <p:spPr>
          <a:xfrm>
            <a:off x="4978378" y="1941396"/>
            <a:ext cx="2879770" cy="89255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3200" b="1" dirty="0">
                <a:solidFill>
                  <a:schemeClr val="bg1"/>
                </a:solidFill>
                <a:latin typeface="DX스피드 M" pitchFamily="18" charset="-127"/>
                <a:ea typeface="DX스피드 M" pitchFamily="18" charset="-127"/>
              </a:rPr>
              <a:t>D</a:t>
            </a:r>
          </a:p>
          <a:p>
            <a:r>
              <a:rPr lang="ko-KR" altLang="en-US" b="1" dirty="0">
                <a:solidFill>
                  <a:schemeClr val="bg1"/>
                </a:solidFill>
                <a:latin typeface="DX스피드 M" pitchFamily="18" charset="-127"/>
                <a:ea typeface="DX스피드 M" pitchFamily="18" charset="-127"/>
              </a:rPr>
              <a:t>감사합니다</a:t>
            </a:r>
            <a:r>
              <a:rPr lang="en-US" altLang="ko-KR" b="1" dirty="0">
                <a:solidFill>
                  <a:schemeClr val="bg1"/>
                </a:solidFill>
                <a:latin typeface="DX스피드 M" pitchFamily="18" charset="-127"/>
                <a:ea typeface="DX스피드 M" pitchFamily="18" charset="-127"/>
              </a:rPr>
              <a:t>.</a:t>
            </a:r>
            <a:endParaRPr lang="ko-KR" altLang="en-US" b="1" dirty="0">
              <a:solidFill>
                <a:schemeClr val="bg1"/>
              </a:solidFill>
              <a:latin typeface="DX스피드 M" pitchFamily="18" charset="-127"/>
              <a:ea typeface="DX스피드 M" pitchFamily="18" charset="-127"/>
            </a:endParaRPr>
          </a:p>
        </p:txBody>
      </p:sp>
      <p:sp>
        <p:nvSpPr>
          <p:cNvPr id="6" name="원호 5"/>
          <p:cNvSpPr/>
          <p:nvPr/>
        </p:nvSpPr>
        <p:spPr>
          <a:xfrm>
            <a:off x="3658117" y="2047420"/>
            <a:ext cx="360040" cy="288032"/>
          </a:xfrm>
          <a:prstGeom prst="arc">
            <a:avLst>
              <a:gd name="adj1" fmla="val 13633372"/>
              <a:gd name="adj2" fmla="val 2142762"/>
            </a:avLst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7" name="원호 6"/>
          <p:cNvSpPr/>
          <p:nvPr/>
        </p:nvSpPr>
        <p:spPr>
          <a:xfrm>
            <a:off x="3635864" y="1916856"/>
            <a:ext cx="288032" cy="216024"/>
          </a:xfrm>
          <a:prstGeom prst="arc">
            <a:avLst>
              <a:gd name="adj1" fmla="val 14116372"/>
              <a:gd name="adj2" fmla="val 866090"/>
            </a:avLst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8" name="원호 7"/>
          <p:cNvSpPr/>
          <p:nvPr/>
        </p:nvSpPr>
        <p:spPr>
          <a:xfrm>
            <a:off x="3788426" y="1970674"/>
            <a:ext cx="288032" cy="216024"/>
          </a:xfrm>
          <a:prstGeom prst="arc">
            <a:avLst>
              <a:gd name="adj1" fmla="val 15331495"/>
              <a:gd name="adj2" fmla="val 2964294"/>
            </a:avLst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9" name="원호 8"/>
          <p:cNvSpPr/>
          <p:nvPr/>
        </p:nvSpPr>
        <p:spPr>
          <a:xfrm>
            <a:off x="3644410" y="2356352"/>
            <a:ext cx="288032" cy="216024"/>
          </a:xfrm>
          <a:prstGeom prst="arc">
            <a:avLst>
              <a:gd name="adj1" fmla="val 15331495"/>
              <a:gd name="adj2" fmla="val 2964294"/>
            </a:avLst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>
              <a:solidFill>
                <a:schemeClr val="bg1"/>
              </a:solidFill>
            </a:endParaRPr>
          </a:p>
        </p:txBody>
      </p:sp>
      <p:cxnSp>
        <p:nvCxnSpPr>
          <p:cNvPr id="10" name="직선 연결선 9"/>
          <p:cNvCxnSpPr/>
          <p:nvPr/>
        </p:nvCxnSpPr>
        <p:spPr>
          <a:xfrm flipH="1">
            <a:off x="3868980" y="2284344"/>
            <a:ext cx="1296144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직선 연결선 10"/>
          <p:cNvCxnSpPr/>
          <p:nvPr/>
        </p:nvCxnSpPr>
        <p:spPr>
          <a:xfrm flipH="1">
            <a:off x="3826250" y="2356352"/>
            <a:ext cx="1296144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3" descr="C:\Users\user\Desktop\s900a2z15bmpcc-5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96104" y="-459408"/>
            <a:ext cx="2952328" cy="2952328"/>
          </a:xfrm>
          <a:prstGeom prst="rect">
            <a:avLst/>
          </a:prstGeom>
          <a:noFill/>
        </p:spPr>
      </p:pic>
      <p:sp>
        <p:nvSpPr>
          <p:cNvPr id="13" name="TextBox 15"/>
          <p:cNvSpPr txBox="1"/>
          <p:nvPr/>
        </p:nvSpPr>
        <p:spPr>
          <a:xfrm>
            <a:off x="3745696" y="6604108"/>
            <a:ext cx="166584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050" b="1" dirty="0">
                <a:solidFill>
                  <a:schemeClr val="bg1"/>
                </a:solidFill>
              </a:rPr>
              <a:t>㈜이츠스타엔터테인먼트</a:t>
            </a:r>
          </a:p>
        </p:txBody>
      </p:sp>
      <p:sp>
        <p:nvSpPr>
          <p:cNvPr id="14" name="TextBox 16"/>
          <p:cNvSpPr txBox="1"/>
          <p:nvPr/>
        </p:nvSpPr>
        <p:spPr>
          <a:xfrm>
            <a:off x="5724096" y="6610142"/>
            <a:ext cx="352839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800" b="1" dirty="0">
                <a:solidFill>
                  <a:schemeClr val="bg1"/>
                </a:solidFill>
              </a:rPr>
              <a:t>※ </a:t>
            </a:r>
            <a:r>
              <a:rPr lang="ko-KR" altLang="en-US" sz="800" b="1" dirty="0">
                <a:solidFill>
                  <a:schemeClr val="bg1"/>
                </a:solidFill>
              </a:rPr>
              <a:t>자료의 사진 이미지는 </a:t>
            </a:r>
            <a:r>
              <a:rPr lang="en-US" altLang="ko-KR" sz="800" b="1" dirty="0">
                <a:solidFill>
                  <a:schemeClr val="bg1"/>
                </a:solidFill>
              </a:rPr>
              <a:t>TEAM_CRUSH.D</a:t>
            </a:r>
            <a:r>
              <a:rPr lang="ko-KR" altLang="en-US" sz="800" b="1" dirty="0">
                <a:solidFill>
                  <a:schemeClr val="bg1"/>
                </a:solidFill>
              </a:rPr>
              <a:t>가 직접 촬영 하였습니다</a:t>
            </a:r>
            <a:r>
              <a:rPr lang="en-US" altLang="ko-KR" sz="800" b="1" dirty="0">
                <a:solidFill>
                  <a:schemeClr val="bg1"/>
                </a:solidFill>
              </a:rPr>
              <a:t>.</a:t>
            </a:r>
            <a:r>
              <a:rPr lang="ko-KR" altLang="en-US" sz="8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7472" y="6642580"/>
            <a:ext cx="352839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800" b="1" dirty="0">
                <a:solidFill>
                  <a:schemeClr val="bg1"/>
                </a:solidFill>
              </a:rPr>
              <a:t>크러시</a:t>
            </a:r>
            <a:r>
              <a:rPr lang="en-US" altLang="ko-KR" sz="800" b="1" dirty="0">
                <a:solidFill>
                  <a:schemeClr val="bg1"/>
                </a:solidFill>
              </a:rPr>
              <a:t>.</a:t>
            </a:r>
            <a:r>
              <a:rPr lang="ko-KR" altLang="en-US" sz="800" b="1" dirty="0">
                <a:solidFill>
                  <a:schemeClr val="bg1"/>
                </a:solidFill>
              </a:rPr>
              <a:t>디 문의</a:t>
            </a:r>
            <a:r>
              <a:rPr lang="en-US" altLang="ko-KR" sz="800" b="1" dirty="0">
                <a:solidFill>
                  <a:schemeClr val="bg1"/>
                </a:solidFill>
              </a:rPr>
              <a:t> : 010-8638-9044</a:t>
            </a:r>
            <a:endParaRPr lang="ko-KR" altLang="en-US" sz="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://t1.daumcdn.net/news/201609/13/undercomm/20160913162225216ogpq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1714499"/>
            <a:ext cx="9144000" cy="5143501"/>
          </a:xfrm>
          <a:prstGeom prst="rect">
            <a:avLst/>
          </a:prstGeom>
          <a:noFill/>
        </p:spPr>
      </p:pic>
      <p:sp>
        <p:nvSpPr>
          <p:cNvPr id="2" name="직사각형 1"/>
          <p:cNvSpPr/>
          <p:nvPr/>
        </p:nvSpPr>
        <p:spPr>
          <a:xfrm>
            <a:off x="0" y="-24"/>
            <a:ext cx="9144000" cy="1008112"/>
          </a:xfrm>
          <a:prstGeom prst="rect">
            <a:avLst/>
          </a:prstGeom>
          <a:solidFill>
            <a:schemeClr val="tx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sp>
        <p:nvSpPr>
          <p:cNvPr id="3" name="TextBox 1"/>
          <p:cNvSpPr txBox="1"/>
          <p:nvPr/>
        </p:nvSpPr>
        <p:spPr>
          <a:xfrm>
            <a:off x="251520" y="108196"/>
            <a:ext cx="27363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3200" b="1" dirty="0">
                <a:solidFill>
                  <a:schemeClr val="bg1"/>
                </a:solidFill>
              </a:rPr>
              <a:t>CRUSH.D</a:t>
            </a:r>
          </a:p>
        </p:txBody>
      </p:sp>
      <p:sp>
        <p:nvSpPr>
          <p:cNvPr id="4" name="직사각형 3"/>
          <p:cNvSpPr/>
          <p:nvPr/>
        </p:nvSpPr>
        <p:spPr>
          <a:xfrm>
            <a:off x="1043608" y="513085"/>
            <a:ext cx="1118255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200" b="1" spc="-150" dirty="0">
                <a:solidFill>
                  <a:schemeClr val="bg1"/>
                </a:solidFill>
              </a:rPr>
              <a:t> drone company</a:t>
            </a:r>
            <a:endParaRPr lang="ko-KR" altLang="en-US" sz="1200" b="1" spc="-150" dirty="0">
              <a:solidFill>
                <a:schemeClr val="bg1"/>
              </a:solidFill>
            </a:endParaRPr>
          </a:p>
        </p:txBody>
      </p:sp>
      <p:sp>
        <p:nvSpPr>
          <p:cNvPr id="5" name="TextBox 9"/>
          <p:cNvSpPr txBox="1"/>
          <p:nvPr/>
        </p:nvSpPr>
        <p:spPr>
          <a:xfrm>
            <a:off x="2483768" y="407261"/>
            <a:ext cx="1728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200" b="1" spc="-150" dirty="0">
                <a:solidFill>
                  <a:schemeClr val="bg1"/>
                </a:solidFill>
              </a:rPr>
              <a:t>드론버타이징 이란 </a:t>
            </a:r>
            <a:r>
              <a:rPr lang="en-US" altLang="ko-KR" sz="1200" b="1" spc="-150" dirty="0">
                <a:solidFill>
                  <a:schemeClr val="bg1"/>
                </a:solidFill>
              </a:rPr>
              <a:t>?</a:t>
            </a:r>
            <a:endParaRPr lang="ko-KR" altLang="en-US" sz="1200" b="1" spc="-150" dirty="0">
              <a:solidFill>
                <a:schemeClr val="bg1"/>
              </a:solidFill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357158" y="1285860"/>
            <a:ext cx="4214842" cy="285752"/>
          </a:xfrm>
          <a:prstGeom prst="rect">
            <a:avLst/>
          </a:prstGeom>
          <a:solidFill>
            <a:srgbClr val="FF0000">
              <a:alpha val="1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o-KR" altLang="en-US" sz="1100" dirty="0">
                <a:solidFill>
                  <a:schemeClr val="tx1"/>
                </a:solidFill>
                <a:latin typeface="한컴 윤고딕 240" pitchFamily="18" charset="-127"/>
                <a:ea typeface="한컴 윤고딕 240" pitchFamily="18" charset="-127"/>
              </a:rPr>
              <a:t>마케팅 커뮤니케이션을 강화하는 드론버타이징</a:t>
            </a:r>
            <a:r>
              <a:rPr lang="en-US" altLang="ko-KR" sz="1100" dirty="0">
                <a:solidFill>
                  <a:schemeClr val="tx1"/>
                </a:solidFill>
                <a:latin typeface="한컴 윤고딕 240" pitchFamily="18" charset="-127"/>
                <a:ea typeface="한컴 윤고딕 240" pitchFamily="18" charset="-127"/>
              </a:rPr>
              <a:t>(Drone-Vertising)</a:t>
            </a:r>
            <a:endParaRPr lang="ko-KR" altLang="en-US" sz="1100" dirty="0">
              <a:solidFill>
                <a:schemeClr val="tx1"/>
              </a:solidFill>
              <a:latin typeface="한컴 윤고딕 240" pitchFamily="18" charset="-127"/>
              <a:ea typeface="한컴 윤고딕 240" pitchFamily="18" charset="-127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3954696" y="399896"/>
            <a:ext cx="3714776" cy="285752"/>
          </a:xfrm>
          <a:prstGeom prst="rect">
            <a:avLst/>
          </a:prstGeom>
          <a:solidFill>
            <a:srgbClr val="FF0000">
              <a:alpha val="1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o-KR" altLang="en-US" sz="1100" dirty="0">
                <a:solidFill>
                  <a:srgbClr val="FFC000"/>
                </a:solidFill>
                <a:latin typeface="한컴 윤고딕 240" pitchFamily="18" charset="-127"/>
                <a:ea typeface="한컴 윤고딕 240" pitchFamily="18" charset="-127"/>
              </a:rPr>
              <a:t>드론</a:t>
            </a:r>
            <a:r>
              <a:rPr lang="en-US" altLang="ko-KR" sz="1100" dirty="0">
                <a:solidFill>
                  <a:srgbClr val="FFC000"/>
                </a:solidFill>
                <a:latin typeface="한컴 윤고딕 240" pitchFamily="18" charset="-127"/>
                <a:ea typeface="한컴 윤고딕 240" pitchFamily="18" charset="-127"/>
              </a:rPr>
              <a:t>( Drone)</a:t>
            </a:r>
            <a:r>
              <a:rPr lang="ko-KR" altLang="en-US" sz="1100" dirty="0">
                <a:solidFill>
                  <a:srgbClr val="FFC000"/>
                </a:solidFill>
                <a:latin typeface="한컴 윤고딕 240" pitchFamily="18" charset="-127"/>
                <a:ea typeface="한컴 윤고딕 240" pitchFamily="18" charset="-127"/>
              </a:rPr>
              <a:t>과 광고</a:t>
            </a:r>
            <a:r>
              <a:rPr lang="en-US" altLang="ko-KR" sz="1100" dirty="0">
                <a:solidFill>
                  <a:srgbClr val="FFC000"/>
                </a:solidFill>
                <a:latin typeface="한컴 윤고딕 240" pitchFamily="18" charset="-127"/>
                <a:ea typeface="한컴 윤고딕 240" pitchFamily="18" charset="-127"/>
              </a:rPr>
              <a:t>( Advertising)</a:t>
            </a:r>
            <a:r>
              <a:rPr lang="ko-KR" altLang="en-US" sz="1100" dirty="0">
                <a:solidFill>
                  <a:srgbClr val="FFC000"/>
                </a:solidFill>
                <a:latin typeface="한컴 윤고딕 240" pitchFamily="18" charset="-127"/>
                <a:ea typeface="한컴 윤고딕 240" pitchFamily="18" charset="-127"/>
              </a:rPr>
              <a:t>과 결합된 신조어</a:t>
            </a:r>
          </a:p>
        </p:txBody>
      </p:sp>
      <p:sp>
        <p:nvSpPr>
          <p:cNvPr id="25" name="직사각형 24"/>
          <p:cNvSpPr/>
          <p:nvPr/>
        </p:nvSpPr>
        <p:spPr>
          <a:xfrm>
            <a:off x="285752" y="1928802"/>
            <a:ext cx="4572000" cy="57708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ko-KR" altLang="en-US" sz="1050" b="1" dirty="0">
                <a:latin typeface="한컴 윤고딕 240" pitchFamily="18" charset="-127"/>
                <a:ea typeface="한컴 윤고딕 240" pitchFamily="18" charset="-127"/>
              </a:rPr>
              <a:t>강남대로 한복판에 홍보용 드론이 떴다</a:t>
            </a:r>
            <a:endParaRPr lang="en-US" altLang="ko-KR" sz="1050" b="1" dirty="0">
              <a:latin typeface="한컴 윤고딕 240" pitchFamily="18" charset="-127"/>
              <a:ea typeface="한컴 윤고딕 240" pitchFamily="18" charset="-127"/>
            </a:endParaRPr>
          </a:p>
          <a:p>
            <a:endParaRPr lang="ko-KR" altLang="en-US" sz="1050" b="1" dirty="0"/>
          </a:p>
          <a:p>
            <a:r>
              <a:rPr lang="ko-KR" altLang="en-US" sz="1050" dirty="0">
                <a:latin typeface="한컴 윤고딕 230" pitchFamily="18" charset="-127"/>
                <a:ea typeface="한컴 윤고딕 230" pitchFamily="18" charset="-127"/>
              </a:rPr>
              <a:t>업체의 기술력</a:t>
            </a:r>
            <a:r>
              <a:rPr lang="en-US" altLang="ko-KR" sz="1050" dirty="0">
                <a:latin typeface="한컴 윤고딕 230" pitchFamily="18" charset="-127"/>
                <a:ea typeface="한컴 윤고딕 230" pitchFamily="18" charset="-127"/>
              </a:rPr>
              <a:t>, </a:t>
            </a:r>
            <a:r>
              <a:rPr lang="ko-KR" altLang="en-US" sz="1050" dirty="0">
                <a:latin typeface="한컴 윤고딕 230" pitchFamily="18" charset="-127"/>
                <a:ea typeface="한컴 윤고딕 230" pitchFamily="18" charset="-127"/>
              </a:rPr>
              <a:t>규제개선 추구하는 관계 기관 허가</a:t>
            </a:r>
            <a:r>
              <a:rPr lang="en-US" altLang="ko-KR" sz="1050" dirty="0">
                <a:latin typeface="한컴 윤고딕 230" pitchFamily="18" charset="-127"/>
                <a:ea typeface="한컴 윤고딕 230" pitchFamily="18" charset="-127"/>
              </a:rPr>
              <a:t>, </a:t>
            </a:r>
            <a:r>
              <a:rPr lang="ko-KR" altLang="en-US" sz="1050" dirty="0">
                <a:latin typeface="한컴 윤고딕 230" pitchFamily="18" charset="-127"/>
                <a:ea typeface="한컴 윤고딕 230" pitchFamily="18" charset="-127"/>
              </a:rPr>
              <a:t>기술 발전 등 </a:t>
            </a:r>
            <a:r>
              <a:rPr lang="en-US" altLang="ko-KR" sz="1050" dirty="0">
                <a:latin typeface="한컴 윤고딕 230" pitchFamily="18" charset="-127"/>
                <a:ea typeface="한컴 윤고딕 230" pitchFamily="18" charset="-127"/>
              </a:rPr>
              <a:t>3</a:t>
            </a:r>
            <a:r>
              <a:rPr lang="ko-KR" altLang="en-US" sz="1050" dirty="0">
                <a:latin typeface="한컴 윤고딕 230" pitchFamily="18" charset="-127"/>
                <a:ea typeface="한컴 윤고딕 230" pitchFamily="18" charset="-127"/>
              </a:rPr>
              <a:t>박자</a:t>
            </a:r>
          </a:p>
        </p:txBody>
      </p: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246621" y="2786762"/>
            <a:ext cx="3797835" cy="2785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sz="11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한컴 윤고딕 240" pitchFamily="18" charset="-127"/>
                <a:ea typeface="한컴 윤고딕 240" pitchFamily="18" charset="-127"/>
                <a:cs typeface="굴림" pitchFamily="50" charset="-127"/>
              </a:rPr>
              <a:t>강남대로 한 복판에 홍보용 드론이 비행을 했다</a:t>
            </a:r>
            <a:r>
              <a:rPr kumimoji="1" lang="ko-KR" altLang="ko-KR" sz="11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한컴 윤고딕 240" pitchFamily="18" charset="-127"/>
                <a:ea typeface="한컴 윤고딕 240" pitchFamily="18" charset="-127"/>
                <a:cs typeface="굴림" pitchFamily="50" charset="-127"/>
              </a:rPr>
              <a:t>. </a:t>
            </a:r>
            <a:endParaRPr kumimoji="1" lang="en-US" altLang="ko-KR" sz="1100" b="0" i="0" u="none" strike="noStrike" cap="none" normalizeH="0" baseline="0" dirty="0">
              <a:ln>
                <a:noFill/>
              </a:ln>
              <a:solidFill>
                <a:srgbClr val="333333"/>
              </a:solidFill>
              <a:effectLst/>
              <a:latin typeface="한컴 윤고딕 240" pitchFamily="18" charset="-127"/>
              <a:ea typeface="한컴 윤고딕 240" pitchFamily="18" charset="-127"/>
              <a:cs typeface="굴림" pitchFamily="50" charset="-127"/>
            </a:endParaRP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altLang="ko-KR" sz="1100" dirty="0">
              <a:solidFill>
                <a:srgbClr val="333333"/>
              </a:solidFill>
              <a:latin typeface="한컴 윤고딕 240" pitchFamily="18" charset="-127"/>
              <a:ea typeface="한컴 윤고딕 240" pitchFamily="18" charset="-127"/>
              <a:cs typeface="굴림" pitchFamily="50" charset="-127"/>
            </a:endParaRP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sz="11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한컴 윤고딕 240" pitchFamily="18" charset="-127"/>
                <a:ea typeface="한컴 윤고딕 240" pitchFamily="18" charset="-127"/>
                <a:cs typeface="굴림" pitchFamily="50" charset="-127"/>
              </a:rPr>
              <a:t>홍보물을 탑재한 드론은 행인들의 시선을 끌었다</a:t>
            </a:r>
            <a:r>
              <a:rPr kumimoji="1" lang="ko-KR" altLang="ko-KR" sz="11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한컴 윤고딕 240" pitchFamily="18" charset="-127"/>
                <a:ea typeface="한컴 윤고딕 240" pitchFamily="18" charset="-127"/>
                <a:cs typeface="굴림" pitchFamily="50" charset="-127"/>
              </a:rPr>
              <a:t>.</a:t>
            </a:r>
            <a:endParaRPr kumimoji="1" lang="ko-KR" altLang="ko-KR" sz="5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한컴 윤고딕 240" pitchFamily="18" charset="-127"/>
              <a:ea typeface="한컴 윤고딕 240" pitchFamily="18" charset="-127"/>
              <a:cs typeface="굴림" pitchFamily="50" charset="-127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sz="11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한컴 윤고딕 240" pitchFamily="18" charset="-127"/>
                <a:ea typeface="한컴 윤고딕 240" pitchFamily="18" charset="-127"/>
                <a:cs typeface="굴림" pitchFamily="50" charset="-127"/>
              </a:rPr>
              <a:t>지난 </a:t>
            </a:r>
            <a:r>
              <a:rPr kumimoji="1" lang="ko-KR" altLang="ko-KR" sz="11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한컴 윤고딕 240" pitchFamily="18" charset="-127"/>
                <a:ea typeface="한컴 윤고딕 240" pitchFamily="18" charset="-127"/>
                <a:cs typeface="굴림" pitchFamily="50" charset="-127"/>
              </a:rPr>
              <a:t>11</a:t>
            </a:r>
            <a:r>
              <a:rPr kumimoji="1" lang="ko-KR" sz="11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한컴 윤고딕 240" pitchFamily="18" charset="-127"/>
                <a:ea typeface="한컴 윤고딕 240" pitchFamily="18" charset="-127"/>
                <a:cs typeface="굴림" pitchFamily="50" charset="-127"/>
              </a:rPr>
              <a:t>일 서울 강남대로의 신발 전문 매장 </a:t>
            </a:r>
            <a:endParaRPr kumimoji="1" lang="en-US" altLang="ko-KR" sz="1100" b="0" i="0" u="none" strike="noStrike" cap="none" normalizeH="0" baseline="0" dirty="0">
              <a:ln>
                <a:noFill/>
              </a:ln>
              <a:solidFill>
                <a:srgbClr val="333333"/>
              </a:solidFill>
              <a:effectLst/>
              <a:latin typeface="한컴 윤고딕 240" pitchFamily="18" charset="-127"/>
              <a:ea typeface="한컴 윤고딕 240" pitchFamily="18" charset="-127"/>
              <a:cs typeface="굴림" pitchFamily="50" charset="-127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ko-KR" sz="11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한컴 윤고딕 240" pitchFamily="18" charset="-127"/>
                <a:ea typeface="한컴 윤고딕 240" pitchFamily="18" charset="-127"/>
                <a:cs typeface="굴림" pitchFamily="50" charset="-127"/>
              </a:rPr>
              <a:t>ABC</a:t>
            </a:r>
            <a:r>
              <a:rPr kumimoji="1" lang="ko-KR" sz="11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한컴 윤고딕 240" pitchFamily="18" charset="-127"/>
                <a:ea typeface="한컴 윤고딕 240" pitchFamily="18" charset="-127"/>
                <a:cs typeface="굴림" pitchFamily="50" charset="-127"/>
              </a:rPr>
              <a:t>마트의 홍보 행사를 위한 드론이 비행을 했다</a:t>
            </a:r>
            <a:r>
              <a:rPr kumimoji="1" lang="ko-KR" altLang="ko-KR" sz="11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한컴 윤고딕 240" pitchFamily="18" charset="-127"/>
                <a:ea typeface="한컴 윤고딕 240" pitchFamily="18" charset="-127"/>
                <a:cs typeface="굴림" pitchFamily="50" charset="-127"/>
              </a:rPr>
              <a:t>.</a:t>
            </a:r>
            <a:endParaRPr kumimoji="1" lang="ko-KR" altLang="ko-KR" sz="5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한컴 윤고딕 240" pitchFamily="18" charset="-127"/>
              <a:ea typeface="한컴 윤고딕 240" pitchFamily="18" charset="-127"/>
              <a:cs typeface="굴림" pitchFamily="50" charset="-127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sz="11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한컴 윤고딕 240" pitchFamily="18" charset="-127"/>
                <a:ea typeface="한컴 윤고딕 240" pitchFamily="18" charset="-127"/>
                <a:cs typeface="굴림" pitchFamily="50" charset="-127"/>
              </a:rPr>
              <a:t>강남대로는 유동인구와 차량 통행이 많은 요지이고 </a:t>
            </a:r>
            <a:endParaRPr kumimoji="1" lang="en-US" altLang="ko-KR" sz="1100" b="0" i="0" u="none" strike="noStrike" cap="none" normalizeH="0" baseline="0" dirty="0">
              <a:ln>
                <a:noFill/>
              </a:ln>
              <a:solidFill>
                <a:srgbClr val="333333"/>
              </a:solidFill>
              <a:effectLst/>
              <a:latin typeface="한컴 윤고딕 240" pitchFamily="18" charset="-127"/>
              <a:ea typeface="한컴 윤고딕 240" pitchFamily="18" charset="-127"/>
              <a:cs typeface="굴림" pitchFamily="50" charset="-127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sz="11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한컴 윤고딕 240" pitchFamily="18" charset="-127"/>
                <a:ea typeface="한컴 윤고딕 240" pitchFamily="18" charset="-127"/>
                <a:cs typeface="굴림" pitchFamily="50" charset="-127"/>
              </a:rPr>
              <a:t>홍보 전쟁이 벌어지는 곳이다</a:t>
            </a:r>
            <a:r>
              <a:rPr kumimoji="1" lang="ko-KR" altLang="ko-KR" sz="11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한컴 윤고딕 240" pitchFamily="18" charset="-127"/>
                <a:ea typeface="한컴 윤고딕 240" pitchFamily="18" charset="-127"/>
                <a:cs typeface="굴림" pitchFamily="50" charset="-127"/>
              </a:rPr>
              <a:t>. </a:t>
            </a:r>
            <a:r>
              <a:rPr kumimoji="1" lang="ko-KR" sz="11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한컴 윤고딕 240" pitchFamily="18" charset="-127"/>
                <a:ea typeface="한컴 윤고딕 240" pitchFamily="18" charset="-127"/>
                <a:cs typeface="굴림" pitchFamily="50" charset="-127"/>
              </a:rPr>
              <a:t>에지간한 홍보 </a:t>
            </a:r>
            <a:endParaRPr kumimoji="1" lang="en-US" altLang="ko-KR" sz="1100" b="0" i="0" u="none" strike="noStrike" cap="none" normalizeH="0" baseline="0" dirty="0">
              <a:ln>
                <a:noFill/>
              </a:ln>
              <a:solidFill>
                <a:srgbClr val="333333"/>
              </a:solidFill>
              <a:effectLst/>
              <a:latin typeface="한컴 윤고딕 240" pitchFamily="18" charset="-127"/>
              <a:ea typeface="한컴 윤고딕 240" pitchFamily="18" charset="-127"/>
              <a:cs typeface="굴림" pitchFamily="50" charset="-127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sz="11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한컴 윤고딕 240" pitchFamily="18" charset="-127"/>
                <a:ea typeface="한컴 윤고딕 240" pitchFamily="18" charset="-127"/>
                <a:cs typeface="굴림" pitchFamily="50" charset="-127"/>
              </a:rPr>
              <a:t>기법으로는 눈길을 끌기 어렵다</a:t>
            </a:r>
            <a:r>
              <a:rPr kumimoji="1" lang="ko-KR" altLang="ko-KR" sz="11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한컴 윤고딕 240" pitchFamily="18" charset="-127"/>
                <a:ea typeface="한컴 윤고딕 240" pitchFamily="18" charset="-127"/>
                <a:cs typeface="굴림" pitchFamily="50" charset="-127"/>
              </a:rPr>
              <a:t>.</a:t>
            </a:r>
            <a:endParaRPr kumimoji="1" lang="en-US" altLang="ko-KR" sz="1100" b="0" i="0" u="none" strike="noStrike" cap="none" normalizeH="0" baseline="0" dirty="0">
              <a:ln>
                <a:noFill/>
              </a:ln>
              <a:solidFill>
                <a:srgbClr val="333333"/>
              </a:solidFill>
              <a:effectLst/>
              <a:latin typeface="한컴 윤고딕 240" pitchFamily="18" charset="-127"/>
              <a:ea typeface="한컴 윤고딕 240" pitchFamily="18" charset="-127"/>
              <a:cs typeface="굴림" pitchFamily="50" charset="-127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ko-KR" sz="5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한컴 윤고딕 240" pitchFamily="18" charset="-127"/>
              <a:ea typeface="한컴 윤고딕 240" pitchFamily="18" charset="-127"/>
              <a:cs typeface="굴림" pitchFamily="50" charset="-127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sz="11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한컴 윤고딕 240" pitchFamily="18" charset="-127"/>
                <a:ea typeface="한컴 윤고딕 240" pitchFamily="18" charset="-127"/>
                <a:cs typeface="굴림" pitchFamily="50" charset="-127"/>
              </a:rPr>
              <a:t>하늘을 공략하는 드론은 시선을 잡는 좋은 홍보 기법</a:t>
            </a:r>
            <a:r>
              <a:rPr kumimoji="1" lang="ko-KR" altLang="ko-KR" sz="11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한컴 윤고딕 240" pitchFamily="18" charset="-127"/>
                <a:ea typeface="한컴 윤고딕 240" pitchFamily="18" charset="-127"/>
                <a:cs typeface="굴림" pitchFamily="50" charset="-127"/>
              </a:rPr>
              <a:t>. </a:t>
            </a:r>
            <a:endParaRPr kumimoji="1" lang="en-US" altLang="ko-KR" sz="1100" b="0" i="0" u="none" strike="noStrike" cap="none" normalizeH="0" baseline="0" dirty="0">
              <a:ln>
                <a:noFill/>
              </a:ln>
              <a:solidFill>
                <a:srgbClr val="333333"/>
              </a:solidFill>
              <a:effectLst/>
              <a:latin typeface="한컴 윤고딕 240" pitchFamily="18" charset="-127"/>
              <a:ea typeface="한컴 윤고딕 240" pitchFamily="18" charset="-127"/>
              <a:cs typeface="굴림" pitchFamily="50" charset="-127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sz="11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한컴 윤고딕 240" pitchFamily="18" charset="-127"/>
                <a:ea typeface="한컴 윤고딕 240" pitchFamily="18" charset="-127"/>
                <a:cs typeface="굴림" pitchFamily="50" charset="-127"/>
              </a:rPr>
              <a:t>그러나 숙</a:t>
            </a:r>
            <a:r>
              <a:rPr kumimoji="1" lang="ko-KR" altLang="en-US" sz="11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한컴 윤고딕 240" pitchFamily="18" charset="-127"/>
                <a:ea typeface="한컴 윤고딕 240" pitchFamily="18" charset="-127"/>
                <a:cs typeface="굴림" pitchFamily="50" charset="-127"/>
              </a:rPr>
              <a:t>련 된</a:t>
            </a:r>
            <a:r>
              <a:rPr kumimoji="1" lang="ko-KR" sz="11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한컴 윤고딕 240" pitchFamily="18" charset="-127"/>
                <a:ea typeface="한컴 윤고딕 240" pitchFamily="18" charset="-127"/>
                <a:cs typeface="굴림" pitchFamily="50" charset="-127"/>
              </a:rPr>
              <a:t> 기술과 많은 경험이 필요하다</a:t>
            </a:r>
            <a:r>
              <a:rPr kumimoji="1" lang="ko-KR" altLang="ko-KR" sz="11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한컴 윤고딕 240" pitchFamily="18" charset="-127"/>
                <a:ea typeface="한컴 윤고딕 240" pitchFamily="18" charset="-127"/>
                <a:cs typeface="굴림" pitchFamily="50" charset="-127"/>
              </a:rPr>
              <a:t>. </a:t>
            </a:r>
            <a:endParaRPr kumimoji="1" lang="en-US" altLang="ko-KR" sz="1100" b="0" i="0" u="none" strike="noStrike" cap="none" normalizeH="0" baseline="0" dirty="0">
              <a:ln>
                <a:noFill/>
              </a:ln>
              <a:solidFill>
                <a:srgbClr val="333333"/>
              </a:solidFill>
              <a:effectLst/>
              <a:latin typeface="한컴 윤고딕 240" pitchFamily="18" charset="-127"/>
              <a:ea typeface="한컴 윤고딕 240" pitchFamily="18" charset="-127"/>
              <a:cs typeface="굴림" pitchFamily="50" charset="-127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sz="11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한컴 윤고딕 240" pitchFamily="18" charset="-127"/>
                <a:ea typeface="한컴 윤고딕 240" pitchFamily="18" charset="-127"/>
                <a:cs typeface="굴림" pitchFamily="50" charset="-127"/>
              </a:rPr>
              <a:t>게다가 국방부 등 관계 기관의 허가를 받는 과정도 복잡하다</a:t>
            </a:r>
            <a:r>
              <a:rPr kumimoji="1" lang="ko-KR" altLang="ko-KR" sz="11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한컴 윤고딕 240" pitchFamily="18" charset="-127"/>
                <a:ea typeface="한컴 윤고딕 240" pitchFamily="18" charset="-127"/>
                <a:cs typeface="굴림" pitchFamily="50" charset="-127"/>
              </a:rPr>
              <a:t>.</a:t>
            </a:r>
            <a:endParaRPr kumimoji="1" lang="ko-KR" altLang="ko-KR" sz="5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한컴 윤고딕 240" pitchFamily="18" charset="-127"/>
              <a:ea typeface="한컴 윤고딕 240" pitchFamily="18" charset="-127"/>
              <a:cs typeface="굴림" pitchFamily="50" charset="-127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ko-KR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한컴 윤고딕 240" pitchFamily="18" charset="-127"/>
                <a:ea typeface="한컴 윤고딕 240" pitchFamily="18" charset="-127"/>
                <a:cs typeface="굴림" pitchFamily="50" charset="-127"/>
              </a:rPr>
              <a:t>  </a:t>
            </a:r>
            <a:endParaRPr kumimoji="1" lang="ko-KR" altLang="ko-KR" sz="18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한컴 윤고딕 240" pitchFamily="18" charset="-127"/>
              <a:ea typeface="한컴 윤고딕 240" pitchFamily="18" charset="-127"/>
              <a:cs typeface="굴림" pitchFamily="50" charset="-127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sz="11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한컴 윤고딕 240" pitchFamily="18" charset="-127"/>
                <a:ea typeface="한컴 윤고딕 240" pitchFamily="18" charset="-127"/>
                <a:cs typeface="굴림" pitchFamily="50" charset="-127"/>
              </a:rPr>
              <a:t>이츠스타엔터테인먼트</a:t>
            </a:r>
            <a:r>
              <a:rPr kumimoji="1" lang="ko-KR" altLang="ko-KR" sz="11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한컴 윤고딕 240" pitchFamily="18" charset="-127"/>
                <a:ea typeface="한컴 윤고딕 240" pitchFamily="18" charset="-127"/>
                <a:cs typeface="굴림" pitchFamily="50" charset="-127"/>
              </a:rPr>
              <a:t>(</a:t>
            </a:r>
            <a:r>
              <a:rPr kumimoji="1" lang="ko-KR" sz="11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한컴 윤고딕 240" pitchFamily="18" charset="-127"/>
                <a:ea typeface="한컴 윤고딕 240" pitchFamily="18" charset="-127"/>
                <a:cs typeface="굴림" pitchFamily="50" charset="-127"/>
              </a:rPr>
              <a:t>대표 신동기</a:t>
            </a:r>
            <a:r>
              <a:rPr kumimoji="1" lang="ko-KR" altLang="ko-KR" sz="11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한컴 윤고딕 240" pitchFamily="18" charset="-127"/>
                <a:ea typeface="한컴 윤고딕 240" pitchFamily="18" charset="-127"/>
                <a:cs typeface="굴림" pitchFamily="50" charset="-127"/>
              </a:rPr>
              <a:t>)</a:t>
            </a:r>
            <a:r>
              <a:rPr kumimoji="1" lang="ko-KR" sz="11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한컴 윤고딕 240" pitchFamily="18" charset="-127"/>
                <a:ea typeface="한컴 윤고딕 240" pitchFamily="18" charset="-127"/>
                <a:cs typeface="굴림" pitchFamily="50" charset="-127"/>
              </a:rPr>
              <a:t>는 드론 운영을 위한 </a:t>
            </a:r>
            <a:endParaRPr kumimoji="1" lang="en-US" altLang="ko-KR" sz="1100" b="0" i="0" u="none" strike="noStrike" cap="none" normalizeH="0" baseline="0" dirty="0">
              <a:ln>
                <a:noFill/>
              </a:ln>
              <a:solidFill>
                <a:srgbClr val="333333"/>
              </a:solidFill>
              <a:effectLst/>
              <a:latin typeface="한컴 윤고딕 240" pitchFamily="18" charset="-127"/>
              <a:ea typeface="한컴 윤고딕 240" pitchFamily="18" charset="-127"/>
              <a:cs typeface="굴림" pitchFamily="50" charset="-127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sz="11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한컴 윤고딕 240" pitchFamily="18" charset="-127"/>
                <a:ea typeface="한컴 윤고딕 240" pitchFamily="18" charset="-127"/>
                <a:cs typeface="굴림" pitchFamily="50" charset="-127"/>
              </a:rPr>
              <a:t>전문성을 키우고</a:t>
            </a:r>
            <a:r>
              <a:rPr kumimoji="1" lang="ko-KR" altLang="ko-KR" sz="11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한컴 윤고딕 240" pitchFamily="18" charset="-127"/>
                <a:ea typeface="한컴 윤고딕 240" pitchFamily="18" charset="-127"/>
                <a:cs typeface="굴림" pitchFamily="50" charset="-127"/>
              </a:rPr>
              <a:t>, </a:t>
            </a:r>
            <a:r>
              <a:rPr kumimoji="1" lang="ko-KR" sz="11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한컴 윤고딕 240" pitchFamily="18" charset="-127"/>
                <a:ea typeface="한컴 윤고딕 240" pitchFamily="18" charset="-127"/>
                <a:cs typeface="굴림" pitchFamily="50" charset="-127"/>
              </a:rPr>
              <a:t>최근 규제개혁을 추진하는 정부 기관 등과의 </a:t>
            </a:r>
            <a:endParaRPr kumimoji="1" lang="en-US" altLang="ko-KR" sz="1100" b="0" i="0" u="none" strike="noStrike" cap="none" normalizeH="0" baseline="0" dirty="0">
              <a:ln>
                <a:noFill/>
              </a:ln>
              <a:solidFill>
                <a:srgbClr val="333333"/>
              </a:solidFill>
              <a:effectLst/>
              <a:latin typeface="한컴 윤고딕 240" pitchFamily="18" charset="-127"/>
              <a:ea typeface="한컴 윤고딕 240" pitchFamily="18" charset="-127"/>
              <a:cs typeface="굴림" pitchFamily="50" charset="-127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sz="11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한컴 윤고딕 240" pitchFamily="18" charset="-127"/>
                <a:ea typeface="한컴 윤고딕 240" pitchFamily="18" charset="-127"/>
                <a:cs typeface="굴림" pitchFamily="50" charset="-127"/>
              </a:rPr>
              <a:t>허가를 통해 강남대로 한 복판에 드론을 올릴 수 있었다</a:t>
            </a:r>
            <a:r>
              <a:rPr kumimoji="1" lang="ko-KR" altLang="ko-KR" sz="11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한컴 윤고딕 240" pitchFamily="18" charset="-127"/>
                <a:ea typeface="한컴 윤고딕 240" pitchFamily="18" charset="-127"/>
                <a:cs typeface="굴림" pitchFamily="50" charset="-127"/>
              </a:rPr>
              <a:t>.</a:t>
            </a:r>
            <a:endParaRPr kumimoji="1" lang="ko-KR" altLang="ko-KR" sz="18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한컴 윤고딕 240" pitchFamily="18" charset="-127"/>
              <a:ea typeface="한컴 윤고딕 240" pitchFamily="18" charset="-127"/>
              <a:cs typeface="굴림" pitchFamily="50" charset="-127"/>
            </a:endParaRPr>
          </a:p>
        </p:txBody>
      </p:sp>
      <p:sp>
        <p:nvSpPr>
          <p:cNvPr id="28" name="직사각형 27"/>
          <p:cNvSpPr/>
          <p:nvPr/>
        </p:nvSpPr>
        <p:spPr>
          <a:xfrm>
            <a:off x="329680" y="5857892"/>
            <a:ext cx="216116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100" dirty="0">
                <a:latin typeface="한컴 윤고딕 230" pitchFamily="18" charset="-127"/>
                <a:ea typeface="한컴 윤고딕 230" pitchFamily="18" charset="-127"/>
              </a:rPr>
              <a:t>- 2016.09.13 DAUM </a:t>
            </a:r>
            <a:r>
              <a:rPr lang="ko-KR" altLang="en-US" sz="1100" dirty="0">
                <a:latin typeface="한컴 윤고딕 230" pitchFamily="18" charset="-127"/>
                <a:ea typeface="한컴 윤고딕 230" pitchFamily="18" charset="-127"/>
              </a:rPr>
              <a:t>뉴스기사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857884" y="4357694"/>
            <a:ext cx="2357454" cy="1384995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dirty="0">
                <a:latin typeface="한컴 윤고딕 240" pitchFamily="18" charset="-127"/>
                <a:ea typeface="한컴 윤고딕 240" pitchFamily="18" charset="-127"/>
              </a:rPr>
              <a:t>2016</a:t>
            </a:r>
            <a:r>
              <a:rPr lang="ko-KR" altLang="en-US" sz="1200" dirty="0">
                <a:latin typeface="한컴 윤고딕 240" pitchFamily="18" charset="-127"/>
                <a:ea typeface="한컴 윤고딕 240" pitchFamily="18" charset="-127"/>
              </a:rPr>
              <a:t>년 </a:t>
            </a:r>
            <a:r>
              <a:rPr lang="en-US" altLang="ko-KR" sz="1200" dirty="0">
                <a:latin typeface="한컴 윤고딕 240" pitchFamily="18" charset="-127"/>
                <a:ea typeface="한컴 윤고딕 240" pitchFamily="18" charset="-127"/>
              </a:rPr>
              <a:t>9</a:t>
            </a:r>
            <a:r>
              <a:rPr lang="ko-KR" altLang="en-US" sz="1200" dirty="0">
                <a:latin typeface="한컴 윤고딕 240" pitchFamily="18" charset="-127"/>
                <a:ea typeface="한컴 윤고딕 240" pitchFamily="18" charset="-127"/>
              </a:rPr>
              <a:t>월 </a:t>
            </a:r>
            <a:r>
              <a:rPr lang="en-US" altLang="ko-KR" sz="1200" dirty="0">
                <a:latin typeface="한컴 윤고딕 240" pitchFamily="18" charset="-127"/>
                <a:ea typeface="한컴 윤고딕 240" pitchFamily="18" charset="-127"/>
              </a:rPr>
              <a:t>10</a:t>
            </a:r>
            <a:r>
              <a:rPr lang="ko-KR" altLang="en-US" sz="1200" dirty="0">
                <a:latin typeface="한컴 윤고딕 240" pitchFamily="18" charset="-127"/>
                <a:ea typeface="한컴 윤고딕 240" pitchFamily="18" charset="-127"/>
              </a:rPr>
              <a:t>일</a:t>
            </a:r>
            <a:r>
              <a:rPr lang="en-US" altLang="ko-KR" sz="1200" dirty="0">
                <a:latin typeface="한컴 윤고딕 240" pitchFamily="18" charset="-127"/>
                <a:ea typeface="한컴 윤고딕 240" pitchFamily="18" charset="-127"/>
              </a:rPr>
              <a:t>~11</a:t>
            </a:r>
            <a:r>
              <a:rPr lang="ko-KR" altLang="en-US" sz="1200" dirty="0">
                <a:latin typeface="한컴 윤고딕 240" pitchFamily="18" charset="-127"/>
                <a:ea typeface="한컴 윤고딕 240" pitchFamily="18" charset="-127"/>
              </a:rPr>
              <a:t>일</a:t>
            </a:r>
            <a:endParaRPr lang="en-US" altLang="ko-KR" sz="1200" dirty="0">
              <a:latin typeface="한컴 윤고딕 240" pitchFamily="18" charset="-127"/>
              <a:ea typeface="한컴 윤고딕 240" pitchFamily="18" charset="-127"/>
            </a:endParaRPr>
          </a:p>
          <a:p>
            <a:pPr algn="ctr"/>
            <a:endParaRPr lang="en-US" altLang="ko-KR" sz="1200" dirty="0">
              <a:latin typeface="한컴 윤고딕 240" pitchFamily="18" charset="-127"/>
              <a:ea typeface="한컴 윤고딕 240" pitchFamily="18" charset="-127"/>
            </a:endParaRPr>
          </a:p>
          <a:p>
            <a:pPr algn="ctr"/>
            <a:r>
              <a:rPr lang="ko-KR" altLang="en-US" sz="1200" dirty="0">
                <a:latin typeface="한컴 윤고딕 240" pitchFamily="18" charset="-127"/>
                <a:ea typeface="한컴 윤고딕 240" pitchFamily="18" charset="-127"/>
              </a:rPr>
              <a:t>국내 최초 비행제한구역</a:t>
            </a:r>
            <a:r>
              <a:rPr lang="en-US" altLang="ko-KR" sz="1200" dirty="0">
                <a:latin typeface="한컴 윤고딕 240" pitchFamily="18" charset="-127"/>
                <a:ea typeface="한컴 윤고딕 240" pitchFamily="18" charset="-127"/>
              </a:rPr>
              <a:t>(</a:t>
            </a:r>
            <a:r>
              <a:rPr lang="ko-KR" altLang="en-US" sz="1200" dirty="0">
                <a:latin typeface="한컴 윤고딕 240" pitchFamily="18" charset="-127"/>
                <a:ea typeface="한컴 윤고딕 240" pitchFamily="18" charset="-127"/>
              </a:rPr>
              <a:t> </a:t>
            </a:r>
            <a:r>
              <a:rPr lang="en-US" altLang="ko-KR" sz="1200" dirty="0">
                <a:latin typeface="한컴 윤고딕 240" pitchFamily="18" charset="-127"/>
                <a:ea typeface="한컴 윤고딕 240" pitchFamily="18" charset="-127"/>
              </a:rPr>
              <a:t>R-75)</a:t>
            </a:r>
          </a:p>
          <a:p>
            <a:pPr algn="ctr"/>
            <a:endParaRPr lang="en-US" altLang="ko-KR" sz="1200" dirty="0">
              <a:latin typeface="한컴 윤고딕 240" pitchFamily="18" charset="-127"/>
              <a:ea typeface="한컴 윤고딕 240" pitchFamily="18" charset="-127"/>
            </a:endParaRPr>
          </a:p>
          <a:p>
            <a:pPr algn="ctr"/>
            <a:r>
              <a:rPr lang="ko-KR" altLang="en-US" sz="1200" dirty="0">
                <a:latin typeface="한컴 윤고딕 240" pitchFamily="18" charset="-127"/>
                <a:ea typeface="한컴 윤고딕 240" pitchFamily="18" charset="-127"/>
              </a:rPr>
              <a:t>수도권</a:t>
            </a:r>
            <a:r>
              <a:rPr lang="en-US" altLang="ko-KR" sz="1200" dirty="0">
                <a:latin typeface="한컴 윤고딕 240" pitchFamily="18" charset="-127"/>
                <a:ea typeface="한컴 윤고딕 240" pitchFamily="18" charset="-127"/>
              </a:rPr>
              <a:t>, </a:t>
            </a:r>
            <a:r>
              <a:rPr lang="ko-KR" altLang="en-US" sz="1200" dirty="0">
                <a:latin typeface="한컴 윤고딕 240" pitchFamily="18" charset="-127"/>
                <a:ea typeface="한컴 윤고딕 240" pitchFamily="18" charset="-127"/>
              </a:rPr>
              <a:t>인구밀집지역 상공 </a:t>
            </a:r>
            <a:endParaRPr lang="en-US" altLang="ko-KR" sz="1200" dirty="0">
              <a:latin typeface="한컴 윤고딕 240" pitchFamily="18" charset="-127"/>
              <a:ea typeface="한컴 윤고딕 240" pitchFamily="18" charset="-127"/>
            </a:endParaRPr>
          </a:p>
          <a:p>
            <a:pPr algn="ctr"/>
            <a:endParaRPr lang="en-US" altLang="ko-KR" sz="1200" dirty="0">
              <a:latin typeface="한컴 윤고딕 240" pitchFamily="18" charset="-127"/>
              <a:ea typeface="한컴 윤고딕 240" pitchFamily="18" charset="-127"/>
            </a:endParaRPr>
          </a:p>
          <a:p>
            <a:pPr algn="ctr"/>
            <a:r>
              <a:rPr lang="en-US" altLang="ko-KR" sz="1200" dirty="0">
                <a:latin typeface="한컴 윤고딕 240" pitchFamily="18" charset="-127"/>
                <a:ea typeface="한컴 윤고딕 240" pitchFamily="18" charset="-127"/>
              </a:rPr>
              <a:t>&lt;&lt;</a:t>
            </a:r>
            <a:r>
              <a:rPr lang="ko-KR" altLang="en-US" sz="1200" dirty="0">
                <a:latin typeface="한컴 윤고딕 240" pitchFamily="18" charset="-127"/>
                <a:ea typeface="한컴 윤고딕 240" pitchFamily="18" charset="-127"/>
              </a:rPr>
              <a:t>드론광고</a:t>
            </a:r>
            <a:r>
              <a:rPr lang="en-US" altLang="ko-KR" sz="1200" dirty="0">
                <a:latin typeface="한컴 윤고딕 240" pitchFamily="18" charset="-127"/>
                <a:ea typeface="한컴 윤고딕 240" pitchFamily="18" charset="-127"/>
              </a:rPr>
              <a:t>&gt;&gt;</a:t>
            </a:r>
            <a:r>
              <a:rPr lang="ko-KR" altLang="en-US" sz="1200" dirty="0">
                <a:latin typeface="한컴 윤고딕 240" pitchFamily="18" charset="-127"/>
                <a:ea typeface="한컴 윤고딕 240" pitchFamily="18" charset="-127"/>
              </a:rPr>
              <a:t> 비행승인</a:t>
            </a:r>
          </a:p>
        </p:txBody>
      </p:sp>
      <p:pic>
        <p:nvPicPr>
          <p:cNvPr id="13" name="Picture 12" descr="C:\Users\user\Desktop\드론PPT용\untitled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1F1F1"/>
              </a:clrFrom>
              <a:clrTo>
                <a:srgbClr val="F1F1F1">
                  <a:alpha val="0"/>
                </a:srgbClr>
              </a:clrTo>
            </a:clrChange>
            <a:lum bright="20000"/>
          </a:blip>
          <a:srcRect/>
          <a:stretch>
            <a:fillRect/>
          </a:stretch>
        </p:blipFill>
        <p:spPr bwMode="auto">
          <a:xfrm>
            <a:off x="6123478" y="1177368"/>
            <a:ext cx="720080" cy="472552"/>
          </a:xfrm>
          <a:prstGeom prst="rect">
            <a:avLst/>
          </a:prstGeom>
          <a:noFill/>
        </p:spPr>
      </p:pic>
      <p:cxnSp>
        <p:nvCxnSpPr>
          <p:cNvPr id="14" name="직선 연결선 13"/>
          <p:cNvCxnSpPr/>
          <p:nvPr/>
        </p:nvCxnSpPr>
        <p:spPr>
          <a:xfrm flipH="1">
            <a:off x="6195486" y="1506912"/>
            <a:ext cx="245302" cy="954462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2" descr="C:\Users\user\Desktop\드론PPT용\untitled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1F1F1"/>
              </a:clrFrom>
              <a:clrTo>
                <a:srgbClr val="F1F1F1">
                  <a:alpha val="0"/>
                </a:srgbClr>
              </a:clrTo>
            </a:clrChange>
            <a:lum bright="20000"/>
          </a:blip>
          <a:srcRect/>
          <a:stretch>
            <a:fillRect/>
          </a:stretch>
        </p:blipFill>
        <p:spPr bwMode="auto">
          <a:xfrm>
            <a:off x="7203598" y="1190868"/>
            <a:ext cx="720080" cy="472552"/>
          </a:xfrm>
          <a:prstGeom prst="rect">
            <a:avLst/>
          </a:prstGeom>
          <a:noFill/>
        </p:spPr>
      </p:pic>
      <p:cxnSp>
        <p:nvCxnSpPr>
          <p:cNvPr id="16" name="직선 연결선 15"/>
          <p:cNvCxnSpPr/>
          <p:nvPr/>
        </p:nvCxnSpPr>
        <p:spPr>
          <a:xfrm>
            <a:off x="7512362" y="1520412"/>
            <a:ext cx="267300" cy="949508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4" descr="C:\Users\user\Documents\카카오톡 받은 파일\KakaoTalk_20160917_12251775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628" y="2060281"/>
            <a:ext cx="2808311" cy="1868785"/>
          </a:xfrm>
          <a:prstGeom prst="rect">
            <a:avLst/>
          </a:prstGeom>
          <a:noFill/>
        </p:spPr>
      </p:pic>
      <p:sp>
        <p:nvSpPr>
          <p:cNvPr id="18" name="타원 17"/>
          <p:cNvSpPr/>
          <p:nvPr/>
        </p:nvSpPr>
        <p:spPr>
          <a:xfrm>
            <a:off x="6204032" y="3519496"/>
            <a:ext cx="144016" cy="14401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pic>
        <p:nvPicPr>
          <p:cNvPr id="19" name="Picture 17" descr="C:\Users\user\Documents\카카오톡 받은 파일\KakaoTalk_20160917_125612521.png"/>
          <p:cNvPicPr>
            <a:picLocks noChangeAspect="1" noChangeArrowheads="1"/>
          </p:cNvPicPr>
          <p:nvPr/>
        </p:nvPicPr>
        <p:blipFill>
          <a:blip r:embed="rId5" cstate="print"/>
          <a:srcRect l="26351" t="2423" r="44027" b="58081"/>
          <a:stretch>
            <a:fillRect/>
          </a:stretch>
        </p:blipFill>
        <p:spPr bwMode="auto">
          <a:xfrm>
            <a:off x="7131590" y="2270988"/>
            <a:ext cx="1152128" cy="11521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겔럭시7\Screenshot_20160518-182725.png"/>
          <p:cNvPicPr>
            <a:picLocks noChangeAspect="1" noChangeArrowheads="1"/>
          </p:cNvPicPr>
          <p:nvPr/>
        </p:nvPicPr>
        <p:blipFill>
          <a:blip r:embed="rId2" cstate="print">
            <a:lum bright="-20000" contrast="10000"/>
          </a:blip>
          <a:srcRect t="17073" r="2046" b="15854"/>
          <a:stretch>
            <a:fillRect/>
          </a:stretch>
        </p:blipFill>
        <p:spPr bwMode="auto">
          <a:xfrm>
            <a:off x="0" y="-71462"/>
            <a:ext cx="9144000" cy="2420888"/>
          </a:xfrm>
          <a:prstGeom prst="rect">
            <a:avLst/>
          </a:prstGeom>
          <a:noFill/>
        </p:spPr>
      </p:pic>
      <p:pic>
        <p:nvPicPr>
          <p:cNvPr id="3" name="Picture 2" descr="C:\Users\user\OneDrive\드론버티징1\비밀문서\신고증명서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786058"/>
            <a:ext cx="2053178" cy="2928958"/>
          </a:xfrm>
          <a:prstGeom prst="rect">
            <a:avLst/>
          </a:prstGeom>
          <a:noFill/>
        </p:spPr>
      </p:pic>
      <p:sp>
        <p:nvSpPr>
          <p:cNvPr id="5" name="직사각형 4"/>
          <p:cNvSpPr/>
          <p:nvPr/>
        </p:nvSpPr>
        <p:spPr>
          <a:xfrm>
            <a:off x="0" y="-71462"/>
            <a:ext cx="9144000" cy="1008112"/>
          </a:xfrm>
          <a:prstGeom prst="rect">
            <a:avLst/>
          </a:prstGeom>
          <a:solidFill>
            <a:schemeClr val="tx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sp>
        <p:nvSpPr>
          <p:cNvPr id="6" name="TextBox 1"/>
          <p:cNvSpPr txBox="1"/>
          <p:nvPr/>
        </p:nvSpPr>
        <p:spPr>
          <a:xfrm>
            <a:off x="251520" y="36758"/>
            <a:ext cx="27363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3200" b="1" dirty="0">
                <a:solidFill>
                  <a:schemeClr val="bg1"/>
                </a:solidFill>
              </a:rPr>
              <a:t>CRUSH.D</a:t>
            </a:r>
          </a:p>
        </p:txBody>
      </p:sp>
      <p:sp>
        <p:nvSpPr>
          <p:cNvPr id="7" name="직사각형 6"/>
          <p:cNvSpPr/>
          <p:nvPr/>
        </p:nvSpPr>
        <p:spPr>
          <a:xfrm>
            <a:off x="1043608" y="441647"/>
            <a:ext cx="1118255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200" b="1" spc="-150" dirty="0">
                <a:solidFill>
                  <a:schemeClr val="bg1"/>
                </a:solidFill>
              </a:rPr>
              <a:t> drone company</a:t>
            </a:r>
            <a:endParaRPr lang="ko-KR" altLang="en-US" sz="1200" b="1" spc="-150" dirty="0">
              <a:solidFill>
                <a:schemeClr val="bg1"/>
              </a:solidFill>
            </a:endParaRPr>
          </a:p>
        </p:txBody>
      </p:sp>
      <p:sp>
        <p:nvSpPr>
          <p:cNvPr id="8" name="TextBox 9"/>
          <p:cNvSpPr txBox="1"/>
          <p:nvPr/>
        </p:nvSpPr>
        <p:spPr>
          <a:xfrm>
            <a:off x="2483768" y="335823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200" b="1" spc="-150" dirty="0">
                <a:solidFill>
                  <a:schemeClr val="bg1"/>
                </a:solidFill>
              </a:rPr>
              <a:t>인증서류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51520" y="1723420"/>
            <a:ext cx="792088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000" b="1" dirty="0">
                <a:solidFill>
                  <a:schemeClr val="bg1"/>
                </a:solidFill>
              </a:rPr>
              <a:t>CRUSH.D</a:t>
            </a:r>
            <a:r>
              <a:rPr lang="ko-KR" altLang="en-US" sz="1000" b="1" dirty="0">
                <a:solidFill>
                  <a:schemeClr val="bg1"/>
                </a:solidFill>
              </a:rPr>
              <a:t>는 </a:t>
            </a:r>
            <a:endParaRPr lang="en-US" altLang="ko-KR" sz="1000" b="1" dirty="0">
              <a:solidFill>
                <a:schemeClr val="bg1"/>
              </a:solidFill>
            </a:endParaRPr>
          </a:p>
          <a:p>
            <a:r>
              <a:rPr lang="ko-KR" altLang="en-US" sz="1000" b="1" dirty="0">
                <a:solidFill>
                  <a:schemeClr val="bg1"/>
                </a:solidFill>
              </a:rPr>
              <a:t>서울 지방 항공청에서 </a:t>
            </a:r>
            <a:endParaRPr lang="en-US" altLang="ko-KR" sz="1000" b="1" dirty="0">
              <a:solidFill>
                <a:schemeClr val="bg1"/>
              </a:solidFill>
            </a:endParaRPr>
          </a:p>
          <a:p>
            <a:r>
              <a:rPr lang="ko-KR" altLang="en-US" sz="1000" b="1" dirty="0">
                <a:solidFill>
                  <a:schemeClr val="bg1"/>
                </a:solidFill>
              </a:rPr>
              <a:t>발급 받은 인증서와 영업배상책임보험에 가입되어 있는 허가업체입니다</a:t>
            </a:r>
            <a:r>
              <a:rPr lang="en-US" altLang="ko-KR" sz="1000" b="1" dirty="0">
                <a:solidFill>
                  <a:schemeClr val="bg1"/>
                </a:solidFill>
              </a:rPr>
              <a:t>.</a:t>
            </a:r>
            <a:r>
              <a:rPr lang="ko-KR" altLang="en-US" sz="1000" b="1" dirty="0">
                <a:solidFill>
                  <a:schemeClr val="bg1"/>
                </a:solidFill>
              </a:rPr>
              <a:t>  </a:t>
            </a:r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562" y="2786058"/>
            <a:ext cx="2075092" cy="2928958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357422" y="2786059"/>
            <a:ext cx="2021347" cy="2928958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986" b="83194" l="741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72" t="10515" r="9428" b="20128"/>
          <a:stretch/>
        </p:blipFill>
        <p:spPr>
          <a:xfrm rot="16200000">
            <a:off x="7087041" y="3862600"/>
            <a:ext cx="1477109" cy="2276611"/>
          </a:xfrm>
          <a:prstGeom prst="rect">
            <a:avLst/>
          </a:prstGeom>
        </p:spPr>
      </p:pic>
      <p:sp>
        <p:nvSpPr>
          <p:cNvPr id="14" name="직사각형 13"/>
          <p:cNvSpPr/>
          <p:nvPr/>
        </p:nvSpPr>
        <p:spPr>
          <a:xfrm>
            <a:off x="50937" y="5929330"/>
            <a:ext cx="9093063" cy="6001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ko-KR" sz="1100" b="1" dirty="0">
                <a:latin typeface="누리 B" pitchFamily="18" charset="-127"/>
                <a:ea typeface="한컴 윤고딕 240" pitchFamily="18" charset="-127"/>
              </a:rPr>
              <a:t>  </a:t>
            </a:r>
            <a:r>
              <a:rPr lang="en-US" altLang="ko-KR" sz="1100" dirty="0">
                <a:latin typeface="한컴 윤고딕 240" pitchFamily="18" charset="-127"/>
                <a:ea typeface="한컴 윤고딕 240" pitchFamily="18" charset="-127"/>
              </a:rPr>
              <a:t>※ </a:t>
            </a:r>
            <a:r>
              <a:rPr lang="ko-KR" altLang="en-US" sz="1100" dirty="0">
                <a:latin typeface="한컴 윤고딕 240" pitchFamily="18" charset="-127"/>
                <a:ea typeface="한컴 윤고딕 240" pitchFamily="18" charset="-127"/>
              </a:rPr>
              <a:t>㈜이츠스타엔터테인먼트는 초경량비행장치사용사업</a:t>
            </a:r>
            <a:r>
              <a:rPr lang="en-US" altLang="ko-KR" sz="1100" dirty="0">
                <a:latin typeface="한컴 윤고딕 240" pitchFamily="18" charset="-127"/>
                <a:ea typeface="한컴 윤고딕 240" pitchFamily="18" charset="-127"/>
              </a:rPr>
              <a:t>, </a:t>
            </a:r>
            <a:r>
              <a:rPr lang="ko-KR" altLang="en-US" sz="1100" dirty="0">
                <a:latin typeface="한컴 윤고딕 240" pitchFamily="18" charset="-127"/>
                <a:ea typeface="한컴 윤고딕 240" pitchFamily="18" charset="-127"/>
              </a:rPr>
              <a:t>영업배상책임보험에 가입되어 있습니다</a:t>
            </a:r>
            <a:r>
              <a:rPr lang="en-US" altLang="ko-KR" sz="1100" dirty="0">
                <a:latin typeface="한컴 윤고딕 240" pitchFamily="18" charset="-127"/>
                <a:ea typeface="한컴 윤고딕 240" pitchFamily="18" charset="-127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ko-KR" altLang="en-US" sz="1100" dirty="0">
                <a:latin typeface="한컴 윤고딕 230" pitchFamily="18" charset="-127"/>
                <a:ea typeface="한컴 윤고딕 230" pitchFamily="18" charset="-127"/>
              </a:rPr>
              <a:t>    </a:t>
            </a:r>
            <a:r>
              <a:rPr lang="en-US" altLang="ko-KR" sz="1100" dirty="0">
                <a:latin typeface="한컴 윤고딕 230" pitchFamily="18" charset="-127"/>
                <a:ea typeface="한컴 윤고딕 230" pitchFamily="18" charset="-127"/>
              </a:rPr>
              <a:t>-</a:t>
            </a:r>
            <a:r>
              <a:rPr lang="ko-KR" altLang="en-US" sz="1050" dirty="0">
                <a:solidFill>
                  <a:schemeClr val="bg1">
                    <a:lumMod val="50000"/>
                  </a:schemeClr>
                </a:solidFill>
                <a:latin typeface="한컴 윤고딕 230" pitchFamily="18" charset="-127"/>
                <a:ea typeface="한컴 윤고딕 230" pitchFamily="18" charset="-127"/>
              </a:rPr>
              <a:t>사용사업등록을 하지 않은 무인비행기를 영리 목적으로 사용하면 </a:t>
            </a:r>
            <a:r>
              <a:rPr lang="en-US" altLang="ko-KR" sz="1050" dirty="0">
                <a:solidFill>
                  <a:schemeClr val="bg1">
                    <a:lumMod val="50000"/>
                  </a:schemeClr>
                </a:solidFill>
                <a:latin typeface="한컴 윤고딕 230" pitchFamily="18" charset="-127"/>
                <a:ea typeface="한컴 윤고딕 230" pitchFamily="18" charset="-127"/>
              </a:rPr>
              <a:t>1</a:t>
            </a:r>
            <a:r>
              <a:rPr lang="ko-KR" altLang="en-US" sz="1050" dirty="0">
                <a:solidFill>
                  <a:schemeClr val="bg1">
                    <a:lumMod val="50000"/>
                  </a:schemeClr>
                </a:solidFill>
                <a:latin typeface="한컴 윤고딕 230" pitchFamily="18" charset="-127"/>
                <a:ea typeface="한컴 윤고딕 230" pitchFamily="18" charset="-127"/>
              </a:rPr>
              <a:t>년 이하의 징역 </a:t>
            </a:r>
            <a:r>
              <a:rPr lang="en-US" altLang="ko-KR" sz="1050" dirty="0">
                <a:solidFill>
                  <a:schemeClr val="bg1">
                    <a:lumMod val="50000"/>
                  </a:schemeClr>
                </a:solidFill>
                <a:latin typeface="한컴 윤고딕 230" pitchFamily="18" charset="-127"/>
                <a:ea typeface="한컴 윤고딕 230" pitchFamily="18" charset="-127"/>
              </a:rPr>
              <a:t>/ 3</a:t>
            </a:r>
            <a:r>
              <a:rPr lang="ko-KR" altLang="en-US" sz="1050" dirty="0">
                <a:solidFill>
                  <a:schemeClr val="bg1">
                    <a:lumMod val="50000"/>
                  </a:schemeClr>
                </a:solidFill>
                <a:latin typeface="한컴 윤고딕 230" pitchFamily="18" charset="-127"/>
                <a:ea typeface="한컴 윤고딕 230" pitchFamily="18" charset="-127"/>
              </a:rPr>
              <a:t>천만원 이하의 벌금형으로 처벌 </a:t>
            </a:r>
            <a:endParaRPr lang="en-US" altLang="ko-KR" sz="1100" dirty="0">
              <a:solidFill>
                <a:schemeClr val="bg1">
                  <a:lumMod val="50000"/>
                </a:schemeClr>
              </a:solidFill>
              <a:latin typeface="한컴 윤고딕 230" pitchFamily="18" charset="-127"/>
              <a:ea typeface="한컴 윤고딕 230" pitchFamily="18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60232" y="2780928"/>
            <a:ext cx="2304256" cy="1453284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04248" y="4365104"/>
            <a:ext cx="361950" cy="114300"/>
          </a:xfrm>
          <a:prstGeom prst="rect">
            <a:avLst/>
          </a:prstGeom>
        </p:spPr>
      </p:pic>
      <p:pic>
        <p:nvPicPr>
          <p:cNvPr id="16" name="그림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84367" y="3356992"/>
            <a:ext cx="613087" cy="97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3693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-243408"/>
            <a:ext cx="5244014" cy="7401839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7704" y="6309320"/>
            <a:ext cx="1800200" cy="548680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7704" y="5373216"/>
            <a:ext cx="4608512" cy="28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7622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0" y="-24"/>
            <a:ext cx="9144000" cy="1008112"/>
          </a:xfrm>
          <a:prstGeom prst="rect">
            <a:avLst/>
          </a:prstGeom>
          <a:solidFill>
            <a:schemeClr val="tx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sp>
        <p:nvSpPr>
          <p:cNvPr id="3" name="TextBox 1"/>
          <p:cNvSpPr txBox="1"/>
          <p:nvPr/>
        </p:nvSpPr>
        <p:spPr>
          <a:xfrm>
            <a:off x="251520" y="108196"/>
            <a:ext cx="27363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3200" b="1" dirty="0">
                <a:solidFill>
                  <a:schemeClr val="bg1"/>
                </a:solidFill>
              </a:rPr>
              <a:t>CRUSH.D</a:t>
            </a:r>
          </a:p>
        </p:txBody>
      </p:sp>
      <p:sp>
        <p:nvSpPr>
          <p:cNvPr id="4" name="직사각형 3"/>
          <p:cNvSpPr/>
          <p:nvPr/>
        </p:nvSpPr>
        <p:spPr>
          <a:xfrm>
            <a:off x="1043608" y="513085"/>
            <a:ext cx="1118255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200" b="1" spc="-150" dirty="0">
                <a:solidFill>
                  <a:schemeClr val="bg1"/>
                </a:solidFill>
              </a:rPr>
              <a:t> drone company</a:t>
            </a:r>
            <a:endParaRPr lang="ko-KR" altLang="en-US" sz="1200" b="1" spc="-150" dirty="0">
              <a:solidFill>
                <a:schemeClr val="bg1"/>
              </a:solidFill>
            </a:endParaRPr>
          </a:p>
        </p:txBody>
      </p:sp>
      <p:sp>
        <p:nvSpPr>
          <p:cNvPr id="5" name="TextBox 9"/>
          <p:cNvSpPr txBox="1"/>
          <p:nvPr/>
        </p:nvSpPr>
        <p:spPr>
          <a:xfrm>
            <a:off x="2331206" y="407261"/>
            <a:ext cx="22407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200" b="1" spc="-150" dirty="0">
                <a:solidFill>
                  <a:schemeClr val="bg1"/>
                </a:solidFill>
              </a:rPr>
              <a:t>1. </a:t>
            </a:r>
            <a:r>
              <a:rPr lang="ko-KR" altLang="en-US" sz="1200" b="1" spc="-150" dirty="0">
                <a:solidFill>
                  <a:schemeClr val="bg1"/>
                </a:solidFill>
              </a:rPr>
              <a:t>드론 운영 메뉴얼</a:t>
            </a:r>
          </a:p>
        </p:txBody>
      </p:sp>
      <p:sp>
        <p:nvSpPr>
          <p:cNvPr id="6" name="직사각형 5"/>
          <p:cNvSpPr/>
          <p:nvPr/>
        </p:nvSpPr>
        <p:spPr>
          <a:xfrm>
            <a:off x="357158" y="1142984"/>
            <a:ext cx="8352928" cy="316240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ko-KR" sz="1100" dirty="0">
                <a:latin typeface="한컴 윤고딕 240" pitchFamily="18" charset="-127"/>
                <a:ea typeface="한컴 윤고딕 240" pitchFamily="18" charset="-127"/>
              </a:rPr>
              <a:t># </a:t>
            </a:r>
            <a:r>
              <a:rPr lang="ko-KR" altLang="en-US" sz="1100" dirty="0">
                <a:latin typeface="한컴 윤고딕 240" pitchFamily="18" charset="-127"/>
                <a:ea typeface="한컴 윤고딕 240" pitchFamily="18" charset="-127"/>
              </a:rPr>
              <a:t>드론광고 운영타임 </a:t>
            </a:r>
            <a:r>
              <a:rPr lang="en-US" altLang="ko-KR" sz="1100" dirty="0">
                <a:latin typeface="한컴 윤고딕 240" pitchFamily="18" charset="-127"/>
                <a:ea typeface="한컴 윤고딕 240" pitchFamily="18" charset="-127"/>
              </a:rPr>
              <a:t>: 1</a:t>
            </a:r>
            <a:r>
              <a:rPr lang="ko-KR" altLang="en-US" sz="1100" dirty="0">
                <a:latin typeface="한컴 윤고딕 240" pitchFamily="18" charset="-127"/>
                <a:ea typeface="한컴 윤고딕 240" pitchFamily="18" charset="-127"/>
              </a:rPr>
              <a:t>일 </a:t>
            </a:r>
            <a:r>
              <a:rPr lang="en-US" altLang="ko-KR" sz="1100" dirty="0">
                <a:latin typeface="한컴 윤고딕 240" pitchFamily="18" charset="-127"/>
                <a:ea typeface="한컴 윤고딕 240" pitchFamily="18" charset="-127"/>
              </a:rPr>
              <a:t>5</a:t>
            </a:r>
            <a:r>
              <a:rPr lang="ko-KR" altLang="en-US" sz="1100" dirty="0">
                <a:latin typeface="한컴 윤고딕 240" pitchFamily="18" charset="-127"/>
                <a:ea typeface="한컴 윤고딕 240" pitchFamily="18" charset="-127"/>
              </a:rPr>
              <a:t>타임 </a:t>
            </a:r>
            <a:r>
              <a:rPr lang="en-US" altLang="ko-KR" sz="1100" dirty="0">
                <a:latin typeface="한컴 윤고딕 240" pitchFamily="18" charset="-127"/>
                <a:ea typeface="한컴 윤고딕 240" pitchFamily="18" charset="-127"/>
              </a:rPr>
              <a:t>10</a:t>
            </a:r>
            <a:r>
              <a:rPr lang="ko-KR" altLang="en-US" sz="1100" dirty="0">
                <a:latin typeface="한컴 윤고딕 240" pitchFamily="18" charset="-127"/>
                <a:ea typeface="한컴 윤고딕 240" pitchFamily="18" charset="-127"/>
              </a:rPr>
              <a:t>분 진행</a:t>
            </a:r>
            <a:r>
              <a:rPr lang="en-US" altLang="ko-KR" sz="1100" dirty="0">
                <a:latin typeface="한컴 윤고딕 240" pitchFamily="18" charset="-127"/>
                <a:ea typeface="한컴 윤고딕 240" pitchFamily="18" charset="-127"/>
              </a:rPr>
              <a:t>.</a:t>
            </a:r>
          </a:p>
          <a:p>
            <a:pPr>
              <a:lnSpc>
                <a:spcPct val="150000"/>
              </a:lnSpc>
            </a:pPr>
            <a:endParaRPr lang="en-US" altLang="ko-KR" sz="1100" dirty="0">
              <a:latin typeface="한컴 윤고딕 240" pitchFamily="18" charset="-127"/>
              <a:ea typeface="한컴 윤고딕 240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100" dirty="0">
                <a:latin typeface="한컴 윤고딕 240" pitchFamily="18" charset="-127"/>
                <a:ea typeface="한컴 윤고딕 240" pitchFamily="18" charset="-127"/>
              </a:rPr>
              <a:t># </a:t>
            </a:r>
            <a:r>
              <a:rPr lang="ko-KR" altLang="en-US" sz="1100" dirty="0">
                <a:latin typeface="한컴 윤고딕 240" pitchFamily="18" charset="-127"/>
                <a:ea typeface="한컴 윤고딕 240" pitchFamily="18" charset="-127"/>
              </a:rPr>
              <a:t>행사현장 항공촬영 진행</a:t>
            </a:r>
            <a:endParaRPr lang="en-US" altLang="ko-KR" sz="1100" dirty="0">
              <a:latin typeface="한컴 윤고딕 240" pitchFamily="18" charset="-127"/>
              <a:ea typeface="한컴 윤고딕 240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100" dirty="0">
                <a:latin typeface="한컴 윤고딕 230" pitchFamily="18" charset="-127"/>
                <a:ea typeface="한컴 윤고딕 230" pitchFamily="18" charset="-127"/>
              </a:rPr>
              <a:t> - </a:t>
            </a:r>
            <a:r>
              <a:rPr lang="ko-KR" altLang="en-US" sz="1100" dirty="0">
                <a:latin typeface="한컴 윤고딕 230" pitchFamily="18" charset="-127"/>
                <a:ea typeface="한컴 윤고딕 230" pitchFamily="18" charset="-127"/>
              </a:rPr>
              <a:t>별도 문의</a:t>
            </a:r>
            <a:endParaRPr lang="en-US" altLang="ko-KR" sz="1100" dirty="0">
              <a:latin typeface="한컴 윤고딕 230" pitchFamily="18" charset="-127"/>
              <a:ea typeface="한컴 윤고딕 230" pitchFamily="18" charset="-127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 altLang="ko-KR" sz="1100" dirty="0">
              <a:latin typeface="한컴 윤고딕 240" pitchFamily="18" charset="-127"/>
              <a:ea typeface="한컴 윤고딕 240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100" dirty="0">
                <a:latin typeface="한컴 윤고딕 240" pitchFamily="18" charset="-127"/>
                <a:ea typeface="한컴 윤고딕 240" pitchFamily="18" charset="-127"/>
              </a:rPr>
              <a:t># </a:t>
            </a:r>
            <a:r>
              <a:rPr lang="ko-KR" altLang="en-US" sz="1100" dirty="0">
                <a:latin typeface="한컴 윤고딕 240" pitchFamily="18" charset="-127"/>
                <a:ea typeface="한컴 윤고딕 240" pitchFamily="18" charset="-127"/>
              </a:rPr>
              <a:t>사람들의 안전을 위해 불가피한 상황 발생 시 착륙을 한 후 동의와 협조를 구한 되 다시 진행 할 수 있습니다</a:t>
            </a:r>
            <a:r>
              <a:rPr lang="en-US" altLang="ko-KR" sz="1100" dirty="0">
                <a:latin typeface="한컴 윤고딕 240" pitchFamily="18" charset="-127"/>
                <a:ea typeface="한컴 윤고딕 240" pitchFamily="18" charset="-127"/>
              </a:rPr>
              <a:t>.</a:t>
            </a:r>
          </a:p>
          <a:p>
            <a:pPr marL="285750" indent="-285750">
              <a:lnSpc>
                <a:spcPct val="150000"/>
              </a:lnSpc>
            </a:pPr>
            <a:endParaRPr lang="en-US" altLang="ko-KR" sz="1100" dirty="0">
              <a:latin typeface="한컴 윤고딕 240" pitchFamily="18" charset="-127"/>
              <a:ea typeface="한컴 윤고딕 240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100" dirty="0">
                <a:latin typeface="한컴 윤고딕 240" pitchFamily="18" charset="-127"/>
                <a:ea typeface="한컴 윤고딕 240" pitchFamily="18" charset="-127"/>
              </a:rPr>
              <a:t># </a:t>
            </a:r>
            <a:r>
              <a:rPr lang="ko-KR" altLang="en-US" sz="1100" dirty="0">
                <a:solidFill>
                  <a:srgbClr val="FF0000"/>
                </a:solidFill>
                <a:latin typeface="한컴 윤고딕 240" pitchFamily="18" charset="-127"/>
                <a:ea typeface="한컴 윤고딕 240" pitchFamily="18" charset="-127"/>
              </a:rPr>
              <a:t>비행제한구역 내에서도 비행 승인 가능</a:t>
            </a:r>
            <a:r>
              <a:rPr lang="en-US" altLang="ko-KR" sz="1100" dirty="0">
                <a:solidFill>
                  <a:srgbClr val="FF0000"/>
                </a:solidFill>
                <a:latin typeface="한컴 윤고딕 240" pitchFamily="18" charset="-127"/>
                <a:ea typeface="한컴 윤고딕 240" pitchFamily="18" charset="-127"/>
              </a:rPr>
              <a:t>( </a:t>
            </a:r>
            <a:r>
              <a:rPr lang="ko-KR" altLang="en-US" sz="1100" dirty="0">
                <a:solidFill>
                  <a:srgbClr val="FF0000"/>
                </a:solidFill>
                <a:latin typeface="한컴 윤고딕 240" pitchFamily="18" charset="-127"/>
                <a:ea typeface="한컴 윤고딕 240" pitchFamily="18" charset="-127"/>
              </a:rPr>
              <a:t>인구밀집지역</a:t>
            </a:r>
            <a:r>
              <a:rPr lang="en-US" altLang="ko-KR" sz="1100" dirty="0">
                <a:solidFill>
                  <a:srgbClr val="FF0000"/>
                </a:solidFill>
                <a:latin typeface="한컴 윤고딕 240" pitchFamily="18" charset="-127"/>
                <a:ea typeface="한컴 윤고딕 240" pitchFamily="18" charset="-127"/>
              </a:rPr>
              <a:t>, </a:t>
            </a:r>
            <a:r>
              <a:rPr lang="ko-KR" altLang="en-US" sz="1100" dirty="0">
                <a:solidFill>
                  <a:srgbClr val="FF0000"/>
                </a:solidFill>
                <a:latin typeface="한컴 윤고딕 240" pitchFamily="18" charset="-127"/>
                <a:ea typeface="한컴 윤고딕 240" pitchFamily="18" charset="-127"/>
              </a:rPr>
              <a:t>수도권 </a:t>
            </a:r>
            <a:r>
              <a:rPr lang="en-US" altLang="ko-KR" sz="1100" dirty="0">
                <a:solidFill>
                  <a:srgbClr val="FF0000"/>
                </a:solidFill>
                <a:latin typeface="한컴 윤고딕 240" pitchFamily="18" charset="-127"/>
                <a:ea typeface="한컴 윤고딕 240" pitchFamily="18" charset="-127"/>
              </a:rPr>
              <a:t>R-75</a:t>
            </a:r>
            <a:r>
              <a:rPr lang="ko-KR" altLang="en-US" sz="1100" dirty="0">
                <a:solidFill>
                  <a:srgbClr val="FF0000"/>
                </a:solidFill>
                <a:latin typeface="한컴 윤고딕 240" pitchFamily="18" charset="-127"/>
                <a:ea typeface="한컴 윤고딕 240" pitchFamily="18" charset="-127"/>
              </a:rPr>
              <a:t>구역</a:t>
            </a:r>
            <a:r>
              <a:rPr lang="en-US" altLang="ko-KR" sz="1100" dirty="0">
                <a:solidFill>
                  <a:srgbClr val="FF0000"/>
                </a:solidFill>
                <a:latin typeface="한컴 윤고딕 240" pitchFamily="18" charset="-127"/>
                <a:ea typeface="한컴 윤고딕 240" pitchFamily="18" charset="-127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altLang="ko-KR" sz="1100" dirty="0">
                <a:latin typeface="한컴 윤고딕 230" pitchFamily="18" charset="-127"/>
                <a:ea typeface="한컴 윤고딕 230" pitchFamily="18" charset="-127"/>
              </a:rPr>
              <a:t> - </a:t>
            </a:r>
            <a:r>
              <a:rPr lang="ko-KR" altLang="en-US" sz="1100" dirty="0">
                <a:latin typeface="한컴 윤고딕 230" pitchFamily="18" charset="-127"/>
                <a:ea typeface="한컴 윤고딕 230" pitchFamily="18" charset="-127"/>
              </a:rPr>
              <a:t>무인항공 비행장치 국가 자격증을 소지하고 있는 조종사가 직접 서항청</a:t>
            </a:r>
            <a:r>
              <a:rPr lang="en-US" altLang="ko-KR" sz="1100" dirty="0">
                <a:latin typeface="한컴 윤고딕 230" pitchFamily="18" charset="-127"/>
                <a:ea typeface="한컴 윤고딕 230" pitchFamily="18" charset="-127"/>
              </a:rPr>
              <a:t>, </a:t>
            </a:r>
            <a:r>
              <a:rPr lang="ko-KR" altLang="en-US" sz="1100" dirty="0">
                <a:latin typeface="한컴 윤고딕 230" pitchFamily="18" charset="-127"/>
                <a:ea typeface="한컴 윤고딕 230" pitchFamily="18" charset="-127"/>
              </a:rPr>
              <a:t>국방부</a:t>
            </a:r>
            <a:r>
              <a:rPr lang="en-US" altLang="ko-KR" sz="1100" dirty="0">
                <a:latin typeface="한컴 윤고딕 230" pitchFamily="18" charset="-127"/>
                <a:ea typeface="한컴 윤고딕 230" pitchFamily="18" charset="-127"/>
              </a:rPr>
              <a:t>, </a:t>
            </a:r>
            <a:r>
              <a:rPr lang="ko-KR" altLang="en-US" sz="1100" dirty="0">
                <a:latin typeface="한컴 윤고딕 230" pitchFamily="18" charset="-127"/>
                <a:ea typeface="한컴 윤고딕 230" pitchFamily="18" charset="-127"/>
              </a:rPr>
              <a:t>수방사에 복잡한 승인 업무를 대행</a:t>
            </a:r>
            <a:endParaRPr lang="en-US" altLang="ko-KR" sz="1100" dirty="0">
              <a:latin typeface="한컴 윤고딕 230" pitchFamily="18" charset="-127"/>
              <a:ea typeface="한컴 윤고딕 230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100" dirty="0">
                <a:latin typeface="한컴 윤고딕 230" pitchFamily="18" charset="-127"/>
                <a:ea typeface="한컴 윤고딕 230" pitchFamily="18" charset="-127"/>
              </a:rPr>
              <a:t> - </a:t>
            </a:r>
            <a:r>
              <a:rPr lang="ko-KR" altLang="en-US" sz="1100" dirty="0">
                <a:latin typeface="한컴 윤고딕 230" pitchFamily="18" charset="-127"/>
                <a:ea typeface="한컴 윤고딕 230" pitchFamily="18" charset="-127"/>
              </a:rPr>
              <a:t>영상</a:t>
            </a:r>
            <a:r>
              <a:rPr lang="en-US" altLang="ko-KR" sz="1100" dirty="0">
                <a:latin typeface="한컴 윤고딕 230" pitchFamily="18" charset="-127"/>
                <a:ea typeface="한컴 윤고딕 230" pitchFamily="18" charset="-127"/>
              </a:rPr>
              <a:t>/ </a:t>
            </a:r>
            <a:r>
              <a:rPr lang="ko-KR" altLang="en-US" sz="1100" dirty="0">
                <a:latin typeface="한컴 윤고딕 230" pitchFamily="18" charset="-127"/>
                <a:ea typeface="한컴 윤고딕 230" pitchFamily="18" charset="-127"/>
              </a:rPr>
              <a:t>사진 촬영이 아닌 육안비행으로 드론광고를 진행 함으로 조건부 허가를 받을 수 있음</a:t>
            </a:r>
            <a:endParaRPr lang="en-US" altLang="ko-KR" sz="1100" dirty="0">
              <a:latin typeface="한컴 윤고딕 230" pitchFamily="18" charset="-127"/>
              <a:ea typeface="한컴 윤고딕 230" pitchFamily="18" charset="-127"/>
            </a:endParaRPr>
          </a:p>
          <a:p>
            <a:pPr>
              <a:lnSpc>
                <a:spcPct val="150000"/>
              </a:lnSpc>
            </a:pPr>
            <a:endParaRPr lang="en-US" altLang="ko-KR" sz="1100" dirty="0">
              <a:latin typeface="한컴 윤고딕 230" pitchFamily="18" charset="-127"/>
              <a:ea typeface="한컴 윤고딕 230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200" dirty="0">
                <a:latin typeface="한컴 윤고딕 240" pitchFamily="18" charset="-127"/>
                <a:ea typeface="한컴 윤고딕 240" pitchFamily="18" charset="-127"/>
              </a:rPr>
              <a:t>-</a:t>
            </a:r>
            <a:r>
              <a:rPr lang="ko-KR" altLang="en-US" sz="1200" dirty="0">
                <a:latin typeface="한컴 윤고딕 240" pitchFamily="18" charset="-127"/>
                <a:ea typeface="한컴 윤고딕 240" pitchFamily="18" charset="-127"/>
              </a:rPr>
              <a:t>업무진행절차 </a:t>
            </a:r>
            <a:endParaRPr lang="en-US" altLang="ko-KR" sz="1200" dirty="0">
              <a:latin typeface="한컴 윤고딕 240" pitchFamily="18" charset="-127"/>
              <a:ea typeface="한컴 윤고딕 240" pitchFamily="18" charset="-127"/>
            </a:endParaRPr>
          </a:p>
        </p:txBody>
      </p:sp>
      <p:sp>
        <p:nvSpPr>
          <p:cNvPr id="7" name="오각형 6"/>
          <p:cNvSpPr/>
          <p:nvPr/>
        </p:nvSpPr>
        <p:spPr>
          <a:xfrm>
            <a:off x="721241" y="4713978"/>
            <a:ext cx="1224136" cy="792088"/>
          </a:xfrm>
          <a:prstGeom prst="homePlate">
            <a:avLst/>
          </a:prstGeom>
          <a:solidFill>
            <a:schemeClr val="bg1">
              <a:lumMod val="6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sp>
        <p:nvSpPr>
          <p:cNvPr id="8" name="오각형 7"/>
          <p:cNvSpPr/>
          <p:nvPr/>
        </p:nvSpPr>
        <p:spPr>
          <a:xfrm>
            <a:off x="2305417" y="4713978"/>
            <a:ext cx="1224136" cy="792088"/>
          </a:xfrm>
          <a:prstGeom prst="homePlate">
            <a:avLst/>
          </a:prstGeom>
          <a:solidFill>
            <a:schemeClr val="bg1">
              <a:lumMod val="6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sp>
        <p:nvSpPr>
          <p:cNvPr id="9" name="오각형 8"/>
          <p:cNvSpPr/>
          <p:nvPr/>
        </p:nvSpPr>
        <p:spPr>
          <a:xfrm>
            <a:off x="3889593" y="4713978"/>
            <a:ext cx="1224136" cy="792088"/>
          </a:xfrm>
          <a:prstGeom prst="homePlate">
            <a:avLst/>
          </a:prstGeom>
          <a:solidFill>
            <a:schemeClr val="bg1">
              <a:lumMod val="6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sp>
        <p:nvSpPr>
          <p:cNvPr id="10" name="오각형 9"/>
          <p:cNvSpPr/>
          <p:nvPr/>
        </p:nvSpPr>
        <p:spPr>
          <a:xfrm>
            <a:off x="5473769" y="4713978"/>
            <a:ext cx="1224136" cy="792088"/>
          </a:xfrm>
          <a:prstGeom prst="homePlate">
            <a:avLst/>
          </a:prstGeom>
          <a:solidFill>
            <a:schemeClr val="bg1">
              <a:lumMod val="6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sp>
        <p:nvSpPr>
          <p:cNvPr id="11" name="타원형 설명선 10"/>
          <p:cNvSpPr/>
          <p:nvPr/>
        </p:nvSpPr>
        <p:spPr>
          <a:xfrm>
            <a:off x="793249" y="4794370"/>
            <a:ext cx="360040" cy="279648"/>
          </a:xfrm>
          <a:prstGeom prst="wedgeEllipseCallou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00000" contrast="-70000"/>
          </a:blip>
          <a:srcRect/>
          <a:stretch>
            <a:fillRect/>
          </a:stretch>
        </p:blipFill>
        <p:spPr bwMode="auto">
          <a:xfrm>
            <a:off x="2350485" y="4718884"/>
            <a:ext cx="467534" cy="453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3" descr="C:\Users\user\Desktop\Generic-Document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00000" contrast="-40000"/>
          </a:blip>
          <a:srcRect/>
          <a:stretch>
            <a:fillRect/>
          </a:stretch>
        </p:blipFill>
        <p:spPr bwMode="auto">
          <a:xfrm>
            <a:off x="3961601" y="4785986"/>
            <a:ext cx="283733" cy="339308"/>
          </a:xfrm>
          <a:prstGeom prst="rect">
            <a:avLst/>
          </a:prstGeom>
          <a:noFill/>
        </p:spPr>
      </p:pic>
      <p:sp>
        <p:nvSpPr>
          <p:cNvPr id="14" name="모서리가 둥근 직사각형 13"/>
          <p:cNvSpPr/>
          <p:nvPr/>
        </p:nvSpPr>
        <p:spPr>
          <a:xfrm>
            <a:off x="5571415" y="4856253"/>
            <a:ext cx="504056" cy="288032"/>
          </a:xfrm>
          <a:prstGeom prst="round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sp>
        <p:nvSpPr>
          <p:cNvPr id="15" name="타원 14"/>
          <p:cNvSpPr/>
          <p:nvPr/>
        </p:nvSpPr>
        <p:spPr>
          <a:xfrm>
            <a:off x="5715431" y="4894077"/>
            <a:ext cx="216024" cy="216024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sp>
        <p:nvSpPr>
          <p:cNvPr id="16" name="양쪽 모서리가 둥근 사각형 15"/>
          <p:cNvSpPr/>
          <p:nvPr/>
        </p:nvSpPr>
        <p:spPr>
          <a:xfrm>
            <a:off x="5749615" y="4780605"/>
            <a:ext cx="144016" cy="72008"/>
          </a:xfrm>
          <a:prstGeom prst="round2Same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sp>
        <p:nvSpPr>
          <p:cNvPr id="17" name="타원 16"/>
          <p:cNvSpPr/>
          <p:nvPr/>
        </p:nvSpPr>
        <p:spPr>
          <a:xfrm>
            <a:off x="5753255" y="4933167"/>
            <a:ext cx="140538" cy="140538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sp>
        <p:nvSpPr>
          <p:cNvPr id="18" name="TextBox 17"/>
          <p:cNvSpPr txBox="1"/>
          <p:nvPr/>
        </p:nvSpPr>
        <p:spPr>
          <a:xfrm>
            <a:off x="721241" y="5135538"/>
            <a:ext cx="1296144" cy="3231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ko-KR" altLang="en-US" sz="1000" b="1" dirty="0">
                <a:solidFill>
                  <a:schemeClr val="bg1"/>
                </a:solidFill>
                <a:ea typeface="누리 B" pitchFamily="18" charset="-127"/>
              </a:rPr>
              <a:t>행사 문의</a:t>
            </a:r>
            <a:endParaRPr lang="en-US" altLang="ko-KR" sz="1000" b="1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305417" y="5135538"/>
            <a:ext cx="1296144" cy="3231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ko-KR" altLang="en-US" sz="1000" b="1" dirty="0">
                <a:solidFill>
                  <a:schemeClr val="bg1"/>
                </a:solidFill>
                <a:ea typeface="누리 B" pitchFamily="18" charset="-127"/>
              </a:rPr>
              <a:t>견적 상담</a:t>
            </a:r>
            <a:endParaRPr lang="en-US" altLang="ko-KR" sz="1000" b="1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889593" y="5135538"/>
            <a:ext cx="1296144" cy="3231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ko-KR" altLang="en-US" sz="1000" b="1" dirty="0">
                <a:solidFill>
                  <a:schemeClr val="bg1"/>
                </a:solidFill>
                <a:ea typeface="누리 B" pitchFamily="18" charset="-127"/>
              </a:rPr>
              <a:t>사전 승인</a:t>
            </a:r>
            <a:endParaRPr lang="en-US" altLang="ko-KR" sz="1000" b="1" dirty="0">
              <a:solidFill>
                <a:schemeClr val="bg1"/>
              </a:solidFill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649233" y="5506066"/>
            <a:ext cx="1440160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ko-KR" sz="900" b="1" dirty="0">
                <a:ea typeface="누리 B" pitchFamily="18" charset="-127"/>
              </a:rPr>
              <a:t>- </a:t>
            </a:r>
            <a:r>
              <a:rPr lang="ko-KR" altLang="en-US" sz="900" b="1" dirty="0">
                <a:ea typeface="누리 B" pitchFamily="18" charset="-127"/>
              </a:rPr>
              <a:t>행사 날짜 및 장소</a:t>
            </a:r>
            <a:endParaRPr lang="en-US" altLang="ko-KR" sz="900" b="1" dirty="0">
              <a:ea typeface="누리 B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900" b="1" dirty="0">
                <a:ea typeface="누리 B" pitchFamily="18" charset="-127"/>
              </a:rPr>
              <a:t>- </a:t>
            </a:r>
            <a:r>
              <a:rPr lang="ko-KR" altLang="en-US" sz="900" b="1" dirty="0">
                <a:ea typeface="누리 B" pitchFamily="18" charset="-127"/>
              </a:rPr>
              <a:t>광고 모형 선택</a:t>
            </a:r>
            <a:endParaRPr lang="en-US" altLang="ko-KR" sz="900" b="1" dirty="0">
              <a:ea typeface="누리 B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900" b="1" dirty="0">
                <a:ea typeface="누리 B" pitchFamily="18" charset="-127"/>
              </a:rPr>
              <a:t>- </a:t>
            </a:r>
            <a:r>
              <a:rPr lang="ko-KR" altLang="en-US" sz="900" b="1" dirty="0">
                <a:ea typeface="누리 B" pitchFamily="18" charset="-127"/>
              </a:rPr>
              <a:t>작업방향 </a:t>
            </a:r>
            <a:r>
              <a:rPr lang="en-US" altLang="ko-KR" sz="900" b="1" dirty="0">
                <a:ea typeface="누리 B" pitchFamily="18" charset="-127"/>
              </a:rPr>
              <a:t>(</a:t>
            </a:r>
            <a:r>
              <a:rPr lang="ko-KR" altLang="en-US" sz="900" b="1" dirty="0">
                <a:ea typeface="누리 B" pitchFamily="18" charset="-127"/>
              </a:rPr>
              <a:t>제작일 수</a:t>
            </a:r>
            <a:r>
              <a:rPr lang="en-US" altLang="ko-KR" sz="900" b="1" dirty="0">
                <a:ea typeface="누리 B" pitchFamily="18" charset="-127"/>
              </a:rPr>
              <a:t>)</a:t>
            </a:r>
          </a:p>
        </p:txBody>
      </p:sp>
      <p:sp>
        <p:nvSpPr>
          <p:cNvPr id="22" name="오각형 21"/>
          <p:cNvSpPr/>
          <p:nvPr/>
        </p:nvSpPr>
        <p:spPr>
          <a:xfrm>
            <a:off x="7057945" y="4713978"/>
            <a:ext cx="1224136" cy="792088"/>
          </a:xfrm>
          <a:prstGeom prst="homePlate">
            <a:avLst/>
          </a:prstGeom>
          <a:solidFill>
            <a:schemeClr val="bg1">
              <a:lumMod val="6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pic>
        <p:nvPicPr>
          <p:cNvPr id="23" name="Picture 7" descr="C:\Users\user\Desktop\filmruta-360x240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00000"/>
          </a:blip>
          <a:srcRect/>
          <a:stretch>
            <a:fillRect/>
          </a:stretch>
        </p:blipFill>
        <p:spPr bwMode="auto">
          <a:xfrm>
            <a:off x="7129954" y="4785986"/>
            <a:ext cx="540060" cy="360040"/>
          </a:xfrm>
          <a:prstGeom prst="rect">
            <a:avLst/>
          </a:prstGeom>
          <a:noFill/>
        </p:spPr>
      </p:pic>
      <p:sp>
        <p:nvSpPr>
          <p:cNvPr id="24" name="TextBox 48"/>
          <p:cNvSpPr txBox="1"/>
          <p:nvPr/>
        </p:nvSpPr>
        <p:spPr>
          <a:xfrm>
            <a:off x="2305417" y="5506066"/>
            <a:ext cx="144016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ko-KR" sz="900" b="1" dirty="0">
                <a:ea typeface="누리 B" pitchFamily="18" charset="-127"/>
              </a:rPr>
              <a:t>- </a:t>
            </a:r>
            <a:r>
              <a:rPr lang="ko-KR" altLang="en-US" sz="900" b="1" dirty="0">
                <a:ea typeface="누리 B" pitchFamily="18" charset="-127"/>
              </a:rPr>
              <a:t>상세 견적</a:t>
            </a:r>
            <a:endParaRPr lang="en-US" altLang="ko-KR" sz="900" b="1" dirty="0">
              <a:ea typeface="누리 B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900" b="1" dirty="0">
                <a:ea typeface="누리 B" pitchFamily="18" charset="-127"/>
              </a:rPr>
              <a:t>- </a:t>
            </a:r>
            <a:r>
              <a:rPr lang="ko-KR" altLang="en-US" sz="900" b="1" dirty="0">
                <a:ea typeface="누리 B" pitchFamily="18" charset="-127"/>
              </a:rPr>
              <a:t>금액 협의</a:t>
            </a:r>
            <a:endParaRPr lang="en-US" altLang="ko-KR" sz="900" b="1" dirty="0">
              <a:ea typeface="누리 B" pitchFamily="18" charset="-127"/>
            </a:endParaRPr>
          </a:p>
        </p:txBody>
      </p:sp>
      <p:sp>
        <p:nvSpPr>
          <p:cNvPr id="25" name="TextBox 49"/>
          <p:cNvSpPr txBox="1"/>
          <p:nvPr/>
        </p:nvSpPr>
        <p:spPr>
          <a:xfrm>
            <a:off x="3889593" y="5506066"/>
            <a:ext cx="14401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ko-KR" sz="900" b="1" dirty="0">
                <a:ea typeface="누리 B" pitchFamily="18" charset="-127"/>
              </a:rPr>
              <a:t>- </a:t>
            </a:r>
            <a:r>
              <a:rPr lang="ko-KR" altLang="en-US" sz="900" b="1" dirty="0">
                <a:ea typeface="누리 B" pitchFamily="18" charset="-127"/>
              </a:rPr>
              <a:t>비행허가</a:t>
            </a:r>
            <a:endParaRPr lang="en-US" altLang="ko-KR" sz="900" b="1" dirty="0">
              <a:ea typeface="누리 B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900" b="1" dirty="0">
                <a:ea typeface="누리 B" pitchFamily="18" charset="-127"/>
              </a:rPr>
              <a:t>- </a:t>
            </a:r>
            <a:r>
              <a:rPr lang="ko-KR" altLang="en-US" sz="900" b="1" dirty="0">
                <a:ea typeface="누리 B" pitchFamily="18" charset="-127"/>
              </a:rPr>
              <a:t>수도방위사령부</a:t>
            </a:r>
            <a:r>
              <a:rPr lang="en-US" altLang="ko-KR" sz="900" b="1" dirty="0">
                <a:ea typeface="누리 B" pitchFamily="18" charset="-127"/>
              </a:rPr>
              <a:t>(</a:t>
            </a:r>
            <a:r>
              <a:rPr lang="ko-KR" altLang="en-US" sz="900" b="1" dirty="0">
                <a:ea typeface="누리 B" pitchFamily="18" charset="-127"/>
              </a:rPr>
              <a:t>서울</a:t>
            </a:r>
            <a:r>
              <a:rPr lang="en-US" altLang="ko-KR" sz="900" b="1" dirty="0">
                <a:ea typeface="누리 B" pitchFamily="18" charset="-127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altLang="ko-KR" sz="900" b="1" dirty="0">
                <a:ea typeface="누리 B" pitchFamily="18" charset="-127"/>
              </a:rPr>
              <a:t>- </a:t>
            </a:r>
            <a:r>
              <a:rPr lang="ko-KR" altLang="en-US" sz="900" b="1" dirty="0">
                <a:ea typeface="누리 B" pitchFamily="18" charset="-127"/>
              </a:rPr>
              <a:t>서울지방항공청</a:t>
            </a:r>
            <a:endParaRPr lang="en-US" altLang="ko-KR" sz="900" b="1" dirty="0">
              <a:ea typeface="누리 B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900" b="1" dirty="0">
                <a:ea typeface="누리 B" pitchFamily="18" charset="-127"/>
              </a:rPr>
              <a:t>   (</a:t>
            </a:r>
            <a:r>
              <a:rPr lang="ko-KR" altLang="en-US" sz="900" b="1" dirty="0">
                <a:ea typeface="누리 B" pitchFamily="18" charset="-127"/>
              </a:rPr>
              <a:t>수도권</a:t>
            </a:r>
            <a:r>
              <a:rPr lang="en-US" altLang="ko-KR" sz="900" b="1" dirty="0">
                <a:ea typeface="누리 B" pitchFamily="18" charset="-127"/>
              </a:rPr>
              <a:t>, </a:t>
            </a:r>
            <a:r>
              <a:rPr lang="ko-KR" altLang="en-US" sz="900" b="1" dirty="0">
                <a:ea typeface="누리 B" pitchFamily="18" charset="-127"/>
              </a:rPr>
              <a:t>지방</a:t>
            </a:r>
            <a:r>
              <a:rPr lang="en-US" altLang="ko-KR" sz="900" b="1" dirty="0">
                <a:ea typeface="누리 B" pitchFamily="18" charset="-127"/>
              </a:rPr>
              <a:t>)</a:t>
            </a:r>
          </a:p>
        </p:txBody>
      </p:sp>
      <p:sp>
        <p:nvSpPr>
          <p:cNvPr id="26" name="TextBox 50"/>
          <p:cNvSpPr txBox="1"/>
          <p:nvPr/>
        </p:nvSpPr>
        <p:spPr>
          <a:xfrm>
            <a:off x="5472100" y="5506066"/>
            <a:ext cx="1440160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ko-KR" sz="900" b="1" dirty="0">
                <a:ea typeface="누리 B" pitchFamily="18" charset="-127"/>
              </a:rPr>
              <a:t>- </a:t>
            </a:r>
            <a:r>
              <a:rPr lang="ko-KR" altLang="en-US" sz="900" b="1" dirty="0">
                <a:ea typeface="누리 B" pitchFamily="18" charset="-127"/>
              </a:rPr>
              <a:t>물품 제작</a:t>
            </a:r>
            <a:endParaRPr lang="en-US" altLang="ko-KR" sz="900" b="1" dirty="0">
              <a:ea typeface="누리 B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900" b="1" dirty="0">
                <a:ea typeface="누리 B" pitchFamily="18" charset="-127"/>
              </a:rPr>
              <a:t>- </a:t>
            </a:r>
            <a:r>
              <a:rPr lang="ko-KR" altLang="en-US" sz="900" b="1" dirty="0">
                <a:ea typeface="누리 B" pitchFamily="18" charset="-127"/>
              </a:rPr>
              <a:t>항공촬영 시 기무처</a:t>
            </a:r>
            <a:endParaRPr lang="en-US" altLang="ko-KR" sz="900" b="1" dirty="0">
              <a:ea typeface="누리 B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900" b="1" dirty="0">
                <a:ea typeface="누리 B" pitchFamily="18" charset="-127"/>
              </a:rPr>
              <a:t>   영상 심의</a:t>
            </a:r>
            <a:endParaRPr lang="en-US" altLang="ko-KR" sz="900" b="1" dirty="0">
              <a:ea typeface="누리 B" pitchFamily="18" charset="-127"/>
            </a:endParaRPr>
          </a:p>
        </p:txBody>
      </p:sp>
      <p:sp>
        <p:nvSpPr>
          <p:cNvPr id="27" name="TextBox 51"/>
          <p:cNvSpPr txBox="1"/>
          <p:nvPr/>
        </p:nvSpPr>
        <p:spPr>
          <a:xfrm>
            <a:off x="7054607" y="5506066"/>
            <a:ext cx="1440160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ko-KR" sz="900" b="1" dirty="0">
                <a:ea typeface="누리 B" pitchFamily="18" charset="-127"/>
              </a:rPr>
              <a:t>- </a:t>
            </a:r>
            <a:r>
              <a:rPr lang="ko-KR" altLang="en-US" sz="900" b="1" dirty="0">
                <a:ea typeface="누리 B" pitchFamily="18" charset="-127"/>
              </a:rPr>
              <a:t>영상 촬영 시</a:t>
            </a:r>
            <a:endParaRPr lang="en-US" altLang="ko-KR" sz="900" b="1" dirty="0">
              <a:ea typeface="누리 B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900" b="1" dirty="0">
                <a:ea typeface="누리 B" pitchFamily="18" charset="-127"/>
              </a:rPr>
              <a:t>- </a:t>
            </a:r>
            <a:r>
              <a:rPr lang="ko-KR" altLang="en-US" sz="900" b="1" dirty="0">
                <a:ea typeface="누리 B" pitchFamily="18" charset="-127"/>
              </a:rPr>
              <a:t>일반</a:t>
            </a:r>
            <a:r>
              <a:rPr lang="en-US" altLang="ko-KR" sz="900" b="1" dirty="0">
                <a:ea typeface="누리 B" pitchFamily="18" charset="-127"/>
              </a:rPr>
              <a:t>(</a:t>
            </a:r>
            <a:r>
              <a:rPr lang="ko-KR" altLang="en-US" sz="900" b="1" dirty="0">
                <a:ea typeface="누리 B" pitchFamily="18" charset="-127"/>
              </a:rPr>
              <a:t>무료</a:t>
            </a:r>
            <a:r>
              <a:rPr lang="en-US" altLang="ko-KR" sz="900" b="1" dirty="0">
                <a:ea typeface="누리 B" pitchFamily="18" charset="-127"/>
              </a:rPr>
              <a:t>)</a:t>
            </a:r>
            <a:r>
              <a:rPr lang="ko-KR" altLang="en-US" sz="900" b="1" dirty="0">
                <a:ea typeface="누리 B" pitchFamily="18" charset="-127"/>
              </a:rPr>
              <a:t>영상편집</a:t>
            </a:r>
            <a:endParaRPr lang="en-US" altLang="ko-KR" sz="900" b="1" dirty="0">
              <a:ea typeface="누리 B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900" b="1" dirty="0">
                <a:ea typeface="누리 B" pitchFamily="18" charset="-127"/>
              </a:rPr>
              <a:t>- </a:t>
            </a:r>
            <a:r>
              <a:rPr lang="ko-KR" altLang="en-US" sz="900" b="1" dirty="0">
                <a:ea typeface="누리 B" pitchFamily="18" charset="-127"/>
              </a:rPr>
              <a:t>유료영상 편집</a:t>
            </a:r>
            <a:endParaRPr lang="en-US" altLang="ko-KR" sz="900" b="1" dirty="0">
              <a:ea typeface="누리 B" pitchFamily="18" charset="-127"/>
            </a:endParaRPr>
          </a:p>
        </p:txBody>
      </p:sp>
      <p:sp>
        <p:nvSpPr>
          <p:cNvPr id="28" name="TextBox 54"/>
          <p:cNvSpPr txBox="1"/>
          <p:nvPr/>
        </p:nvSpPr>
        <p:spPr>
          <a:xfrm>
            <a:off x="5472100" y="5148682"/>
            <a:ext cx="1296144" cy="29687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ko-KR" altLang="en-US" sz="1000" b="1">
                <a:solidFill>
                  <a:schemeClr val="bg1"/>
                </a:solidFill>
                <a:ea typeface="누리 B" pitchFamily="18" charset="-127"/>
              </a:rPr>
              <a:t>물품 제작</a:t>
            </a:r>
            <a:endParaRPr lang="en-US" altLang="ko-KR" sz="1000" b="1" dirty="0">
              <a:solidFill>
                <a:schemeClr val="bg1"/>
              </a:solidFill>
            </a:endParaRPr>
          </a:p>
        </p:txBody>
      </p:sp>
      <p:sp>
        <p:nvSpPr>
          <p:cNvPr id="29" name="TextBox 55"/>
          <p:cNvSpPr txBox="1"/>
          <p:nvPr/>
        </p:nvSpPr>
        <p:spPr>
          <a:xfrm>
            <a:off x="7054205" y="5148682"/>
            <a:ext cx="1296144" cy="29687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ko-KR" altLang="en-US" sz="1000" b="1" dirty="0">
                <a:solidFill>
                  <a:schemeClr val="bg1"/>
                </a:solidFill>
                <a:ea typeface="누리 B" pitchFamily="18" charset="-127"/>
              </a:rPr>
              <a:t>영상 제공</a:t>
            </a:r>
            <a:endParaRPr lang="en-US" altLang="ko-KR" sz="1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0" y="-24"/>
            <a:ext cx="9144000" cy="1008112"/>
          </a:xfrm>
          <a:prstGeom prst="rect">
            <a:avLst/>
          </a:prstGeom>
          <a:solidFill>
            <a:schemeClr val="tx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sp>
        <p:nvSpPr>
          <p:cNvPr id="3" name="TextBox 1"/>
          <p:cNvSpPr txBox="1"/>
          <p:nvPr/>
        </p:nvSpPr>
        <p:spPr>
          <a:xfrm>
            <a:off x="251520" y="108196"/>
            <a:ext cx="27363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3200" b="1" dirty="0">
                <a:solidFill>
                  <a:schemeClr val="bg1"/>
                </a:solidFill>
              </a:rPr>
              <a:t>CRUSH.D</a:t>
            </a:r>
          </a:p>
        </p:txBody>
      </p:sp>
      <p:sp>
        <p:nvSpPr>
          <p:cNvPr id="4" name="직사각형 3"/>
          <p:cNvSpPr/>
          <p:nvPr/>
        </p:nvSpPr>
        <p:spPr>
          <a:xfrm>
            <a:off x="1043608" y="513085"/>
            <a:ext cx="1118255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200" b="1" spc="-150" dirty="0">
                <a:solidFill>
                  <a:schemeClr val="bg1"/>
                </a:solidFill>
              </a:rPr>
              <a:t> drone company</a:t>
            </a:r>
            <a:endParaRPr lang="ko-KR" altLang="en-US" sz="1200" b="1" spc="-150" dirty="0">
              <a:solidFill>
                <a:schemeClr val="bg1"/>
              </a:solidFill>
            </a:endParaRPr>
          </a:p>
        </p:txBody>
      </p:sp>
      <p:sp>
        <p:nvSpPr>
          <p:cNvPr id="5" name="TextBox 9"/>
          <p:cNvSpPr txBox="1"/>
          <p:nvPr/>
        </p:nvSpPr>
        <p:spPr>
          <a:xfrm>
            <a:off x="2331206" y="407261"/>
            <a:ext cx="22407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200" b="1" spc="-150" dirty="0">
                <a:solidFill>
                  <a:schemeClr val="bg1"/>
                </a:solidFill>
              </a:rPr>
              <a:t>2. </a:t>
            </a:r>
            <a:r>
              <a:rPr lang="ko-KR" altLang="en-US" sz="1200" b="1" spc="-150" dirty="0">
                <a:solidFill>
                  <a:schemeClr val="bg1"/>
                </a:solidFill>
              </a:rPr>
              <a:t>드론 운영 메뉴얼</a:t>
            </a: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3803" y="1392629"/>
            <a:ext cx="2869668" cy="1620000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99713" y="1392629"/>
            <a:ext cx="2871671" cy="1620000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36571" y="1392629"/>
            <a:ext cx="2870041" cy="1620000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3803" y="3078863"/>
            <a:ext cx="2869668" cy="1614188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6572" y="3078864"/>
            <a:ext cx="2869668" cy="1614188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341" y="3078863"/>
            <a:ext cx="2872043" cy="1615525"/>
          </a:xfrm>
          <a:prstGeom prst="rect">
            <a:avLst/>
          </a:prstGeom>
        </p:spPr>
      </p:pic>
      <p:sp>
        <p:nvSpPr>
          <p:cNvPr id="12" name="직사각형 11"/>
          <p:cNvSpPr/>
          <p:nvPr/>
        </p:nvSpPr>
        <p:spPr>
          <a:xfrm>
            <a:off x="172615" y="4901525"/>
            <a:ext cx="8797581" cy="138499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ko-KR" sz="1400" dirty="0">
                <a:latin typeface="한컴 윤고딕 240" pitchFamily="18" charset="-127"/>
                <a:ea typeface="한컴 윤고딕 240" pitchFamily="18" charset="-127"/>
              </a:rPr>
              <a:t>※ </a:t>
            </a:r>
            <a:r>
              <a:rPr lang="ko-KR" altLang="en-US" sz="1400" dirty="0">
                <a:latin typeface="한컴 윤고딕 240" pitchFamily="18" charset="-127"/>
                <a:ea typeface="한컴 윤고딕 240" pitchFamily="18" charset="-127"/>
              </a:rPr>
              <a:t>본 행사는 </a:t>
            </a:r>
            <a:r>
              <a:rPr lang="en-US" altLang="ko-KR" sz="1400" dirty="0">
                <a:latin typeface="한컴 윤고딕 240" pitchFamily="18" charset="-127"/>
                <a:ea typeface="한컴 윤고딕 240" pitchFamily="18" charset="-127"/>
              </a:rPr>
              <a:t>ABC-MART </a:t>
            </a:r>
            <a:r>
              <a:rPr lang="ko-KR" altLang="en-US" sz="1400" dirty="0">
                <a:latin typeface="한컴 윤고딕 240" pitchFamily="18" charset="-127"/>
                <a:ea typeface="한컴 윤고딕 240" pitchFamily="18" charset="-127"/>
              </a:rPr>
              <a:t>강남본점 </a:t>
            </a:r>
            <a:r>
              <a:rPr lang="en-US" altLang="ko-KR" sz="1400" dirty="0">
                <a:latin typeface="한컴 윤고딕 240" pitchFamily="18" charset="-127"/>
                <a:ea typeface="한컴 윤고딕 240" pitchFamily="18" charset="-127"/>
              </a:rPr>
              <a:t>12</a:t>
            </a:r>
            <a:r>
              <a:rPr lang="ko-KR" altLang="en-US" sz="1400" dirty="0">
                <a:latin typeface="한컴 윤고딕 240" pitchFamily="18" charset="-127"/>
                <a:ea typeface="한컴 윤고딕 240" pitchFamily="18" charset="-127"/>
              </a:rPr>
              <a:t>주년 행사의 일환으로 드론과 애드벌룬 구 </a:t>
            </a:r>
            <a:r>
              <a:rPr lang="en-US" altLang="ko-KR" sz="1400" dirty="0">
                <a:latin typeface="한컴 윤고딕 240" pitchFamily="18" charset="-127"/>
                <a:ea typeface="한컴 윤고딕 240" pitchFamily="18" charset="-127"/>
              </a:rPr>
              <a:t>1.2m</a:t>
            </a:r>
            <a:r>
              <a:rPr lang="ko-KR" altLang="en-US" sz="1400" dirty="0">
                <a:latin typeface="한컴 윤고딕 240" pitchFamily="18" charset="-127"/>
                <a:ea typeface="한컴 윤고딕 240" pitchFamily="18" charset="-127"/>
              </a:rPr>
              <a:t>를 이용하여 </a:t>
            </a:r>
            <a:r>
              <a:rPr lang="en-US" altLang="ko-KR" sz="1400" dirty="0">
                <a:latin typeface="한컴 윤고딕 240" pitchFamily="18" charset="-127"/>
                <a:ea typeface="한컴 윤고딕 240" pitchFamily="18" charset="-127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altLang="ko-KR" sz="1400" dirty="0">
                <a:latin typeface="한컴 윤고딕 240" pitchFamily="18" charset="-127"/>
                <a:ea typeface="한컴 윤고딕 240" pitchFamily="18" charset="-127"/>
              </a:rPr>
              <a:t>    </a:t>
            </a:r>
            <a:r>
              <a:rPr lang="ko-KR" altLang="en-US" sz="1400" dirty="0">
                <a:latin typeface="한컴 윤고딕 240" pitchFamily="18" charset="-127"/>
                <a:ea typeface="한컴 윤고딕 240" pitchFamily="18" charset="-127"/>
              </a:rPr>
              <a:t>유동인구가 많은 강남역 </a:t>
            </a:r>
            <a:r>
              <a:rPr lang="en-US" altLang="ko-KR" sz="1400" dirty="0">
                <a:latin typeface="한컴 윤고딕 240" pitchFamily="18" charset="-127"/>
                <a:ea typeface="한컴 윤고딕 240" pitchFamily="18" charset="-127"/>
              </a:rPr>
              <a:t>11</a:t>
            </a:r>
            <a:r>
              <a:rPr lang="ko-KR" altLang="en-US" sz="1400" dirty="0">
                <a:latin typeface="한컴 윤고딕 240" pitchFamily="18" charset="-127"/>
                <a:ea typeface="한컴 윤고딕 240" pitchFamily="18" charset="-127"/>
              </a:rPr>
              <a:t>번 출구</a:t>
            </a:r>
            <a:r>
              <a:rPr lang="en-US" altLang="ko-KR" sz="1400" dirty="0">
                <a:latin typeface="한컴 윤고딕 240" pitchFamily="18" charset="-127"/>
                <a:ea typeface="한컴 윤고딕 240" pitchFamily="18" charset="-127"/>
              </a:rPr>
              <a:t>, CGV </a:t>
            </a:r>
            <a:r>
              <a:rPr lang="ko-KR" altLang="en-US" sz="1400" dirty="0">
                <a:latin typeface="한컴 윤고딕 240" pitchFamily="18" charset="-127"/>
                <a:ea typeface="한컴 윤고딕 240" pitchFamily="18" charset="-127"/>
              </a:rPr>
              <a:t>앞 횡단보도에서 진행하였습니다</a:t>
            </a:r>
            <a:r>
              <a:rPr lang="en-US" altLang="ko-KR" sz="1400" dirty="0">
                <a:latin typeface="한컴 윤고딕 240" pitchFamily="18" charset="-127"/>
                <a:ea typeface="한컴 윤고딕 240" pitchFamily="18" charset="-127"/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ko-KR" altLang="en-US" sz="1400" dirty="0">
                <a:latin typeface="한컴 윤고딕 240" pitchFamily="18" charset="-127"/>
                <a:ea typeface="한컴 윤고딕 240" pitchFamily="18" charset="-127"/>
              </a:rPr>
              <a:t>    지나가는 시민들에게 호기심과 관심을 유도하여 </a:t>
            </a:r>
            <a:r>
              <a:rPr lang="en-US" altLang="ko-KR" sz="1400" dirty="0">
                <a:latin typeface="한컴 윤고딕 240" pitchFamily="18" charset="-127"/>
                <a:ea typeface="한컴 윤고딕 240" pitchFamily="18" charset="-127"/>
              </a:rPr>
              <a:t>ABC-MART </a:t>
            </a:r>
            <a:r>
              <a:rPr lang="ko-KR" altLang="en-US" sz="1400" dirty="0">
                <a:latin typeface="한컴 윤고딕 240" pitchFamily="18" charset="-127"/>
                <a:ea typeface="한컴 윤고딕 240" pitchFamily="18" charset="-127"/>
              </a:rPr>
              <a:t>강남본점 </a:t>
            </a:r>
            <a:r>
              <a:rPr lang="en-US" altLang="ko-KR" sz="1400" dirty="0">
                <a:latin typeface="한컴 윤고딕 240" pitchFamily="18" charset="-127"/>
                <a:ea typeface="한컴 윤고딕 240" pitchFamily="18" charset="-127"/>
              </a:rPr>
              <a:t>12</a:t>
            </a:r>
            <a:r>
              <a:rPr lang="ko-KR" altLang="en-US" sz="1400" dirty="0">
                <a:latin typeface="한컴 윤고딕 240" pitchFamily="18" charset="-127"/>
                <a:ea typeface="한컴 윤고딕 240" pitchFamily="18" charset="-127"/>
              </a:rPr>
              <a:t>주년 행사를 인지시키는데</a:t>
            </a:r>
            <a:endParaRPr lang="en-US" altLang="ko-KR" sz="1400" dirty="0">
              <a:latin typeface="한컴 윤고딕 240" pitchFamily="18" charset="-127"/>
              <a:ea typeface="한컴 윤고딕 240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400" dirty="0">
                <a:latin typeface="한컴 윤고딕 240" pitchFamily="18" charset="-127"/>
                <a:ea typeface="한컴 윤고딕 240" pitchFamily="18" charset="-127"/>
              </a:rPr>
              <a:t>   </a:t>
            </a:r>
            <a:r>
              <a:rPr lang="ko-KR" altLang="en-US" sz="1400" dirty="0">
                <a:latin typeface="한컴 윤고딕 240" pitchFamily="18" charset="-127"/>
                <a:ea typeface="한컴 윤고딕 240" pitchFamily="18" charset="-127"/>
              </a:rPr>
              <a:t> 탁월한 효과를 입증하였습니다</a:t>
            </a:r>
            <a:r>
              <a:rPr lang="en-US" altLang="ko-KR" sz="1400" dirty="0">
                <a:latin typeface="한컴 윤고딕 240" pitchFamily="18" charset="-127"/>
                <a:ea typeface="한컴 윤고딕 240" pitchFamily="18" charset="-127"/>
              </a:rPr>
              <a:t>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0" y="-24"/>
            <a:ext cx="9144000" cy="1008112"/>
          </a:xfrm>
          <a:prstGeom prst="rect">
            <a:avLst/>
          </a:prstGeom>
          <a:solidFill>
            <a:schemeClr val="tx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sp>
        <p:nvSpPr>
          <p:cNvPr id="3" name="TextBox 1"/>
          <p:cNvSpPr txBox="1"/>
          <p:nvPr/>
        </p:nvSpPr>
        <p:spPr>
          <a:xfrm>
            <a:off x="251520" y="108196"/>
            <a:ext cx="27363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3200" b="1" dirty="0">
                <a:solidFill>
                  <a:schemeClr val="bg1"/>
                </a:solidFill>
              </a:rPr>
              <a:t>CRUSH.D</a:t>
            </a:r>
          </a:p>
        </p:txBody>
      </p:sp>
      <p:sp>
        <p:nvSpPr>
          <p:cNvPr id="4" name="직사각형 3"/>
          <p:cNvSpPr/>
          <p:nvPr/>
        </p:nvSpPr>
        <p:spPr>
          <a:xfrm>
            <a:off x="1043608" y="513085"/>
            <a:ext cx="1118255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200" b="1" spc="-150" dirty="0">
                <a:solidFill>
                  <a:schemeClr val="bg1"/>
                </a:solidFill>
              </a:rPr>
              <a:t> drone company</a:t>
            </a:r>
            <a:endParaRPr lang="ko-KR" altLang="en-US" sz="1200" b="1" spc="-150" dirty="0">
              <a:solidFill>
                <a:schemeClr val="bg1"/>
              </a:solidFill>
            </a:endParaRPr>
          </a:p>
        </p:txBody>
      </p:sp>
      <p:sp>
        <p:nvSpPr>
          <p:cNvPr id="5" name="TextBox 9"/>
          <p:cNvSpPr txBox="1"/>
          <p:nvPr/>
        </p:nvSpPr>
        <p:spPr>
          <a:xfrm>
            <a:off x="2331206" y="407261"/>
            <a:ext cx="22407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200" b="1" spc="-150" dirty="0">
                <a:solidFill>
                  <a:schemeClr val="bg1"/>
                </a:solidFill>
              </a:rPr>
              <a:t>3. </a:t>
            </a:r>
            <a:r>
              <a:rPr lang="ko-KR" altLang="en-US" sz="1200" b="1" spc="-150" dirty="0">
                <a:solidFill>
                  <a:schemeClr val="bg1"/>
                </a:solidFill>
              </a:rPr>
              <a:t>드론광고 홍보툴</a:t>
            </a: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210" y="1615144"/>
            <a:ext cx="2177215" cy="2177215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70" y="3775636"/>
            <a:ext cx="2153694" cy="2153694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86" b="11571"/>
          <a:stretch/>
        </p:blipFill>
        <p:spPr>
          <a:xfrm>
            <a:off x="3162152" y="1612891"/>
            <a:ext cx="2810646" cy="2179469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7" t="9432" b="10544"/>
          <a:stretch/>
        </p:blipFill>
        <p:spPr>
          <a:xfrm>
            <a:off x="1009160" y="3790326"/>
            <a:ext cx="2495633" cy="2137686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048" y="1615145"/>
            <a:ext cx="2160590" cy="2160590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5" t="13505" r="3922" b="17395"/>
          <a:stretch/>
        </p:blipFill>
        <p:spPr>
          <a:xfrm>
            <a:off x="3162153" y="3788115"/>
            <a:ext cx="2818018" cy="2107365"/>
          </a:xfrm>
          <a:prstGeom prst="rect">
            <a:avLst/>
          </a:prstGeom>
        </p:spPr>
      </p:pic>
      <p:sp>
        <p:nvSpPr>
          <p:cNvPr id="12" name="직사각형 11"/>
          <p:cNvSpPr/>
          <p:nvPr/>
        </p:nvSpPr>
        <p:spPr>
          <a:xfrm>
            <a:off x="1000843" y="1622738"/>
            <a:ext cx="7132320" cy="4297681"/>
          </a:xfrm>
          <a:prstGeom prst="rect">
            <a:avLst/>
          </a:prstGeom>
          <a:solidFill>
            <a:schemeClr val="bg1">
              <a:lumMod val="50000"/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sp>
        <p:nvSpPr>
          <p:cNvPr id="13" name="직사각형 12"/>
          <p:cNvSpPr/>
          <p:nvPr/>
        </p:nvSpPr>
        <p:spPr>
          <a:xfrm>
            <a:off x="1000100" y="2494830"/>
            <a:ext cx="7148946" cy="304698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altLang="ko-KR" sz="1600" dirty="0">
                <a:solidFill>
                  <a:schemeClr val="bg1"/>
                </a:solidFill>
                <a:latin typeface="한컴 윤고딕 240" pitchFamily="18" charset="-127"/>
                <a:ea typeface="한컴 윤고딕 240" pitchFamily="18" charset="-127"/>
              </a:rPr>
              <a:t>※ </a:t>
            </a:r>
            <a:r>
              <a:rPr lang="ko-KR" altLang="en-US" sz="1600" dirty="0">
                <a:solidFill>
                  <a:schemeClr val="bg1"/>
                </a:solidFill>
                <a:latin typeface="한컴 윤고딕 240" pitchFamily="18" charset="-127"/>
                <a:ea typeface="한컴 윤고딕 240" pitchFamily="18" charset="-127"/>
              </a:rPr>
              <a:t>광고주가 원하는 모형으로 제작이 가능하며</a:t>
            </a:r>
            <a:r>
              <a:rPr lang="en-US" altLang="ko-KR" sz="1600" dirty="0">
                <a:solidFill>
                  <a:schemeClr val="bg1"/>
                </a:solidFill>
                <a:latin typeface="한컴 윤고딕 240" pitchFamily="18" charset="-127"/>
                <a:ea typeface="한컴 윤고딕 240" pitchFamily="18" charset="-127"/>
              </a:rPr>
              <a:t>, </a:t>
            </a:r>
            <a:r>
              <a:rPr lang="ko-KR" altLang="en-US" sz="1600" dirty="0">
                <a:solidFill>
                  <a:schemeClr val="bg1"/>
                </a:solidFill>
                <a:latin typeface="한컴 윤고딕 240" pitchFamily="18" charset="-127"/>
                <a:ea typeface="한컴 윤고딕 240" pitchFamily="18" charset="-127"/>
              </a:rPr>
              <a:t>기체에 따라 조형물에 </a:t>
            </a:r>
            <a:endParaRPr lang="en-US" altLang="ko-KR" sz="1600" dirty="0">
              <a:solidFill>
                <a:schemeClr val="bg1"/>
              </a:solidFill>
              <a:latin typeface="한컴 윤고딕 240" pitchFamily="18" charset="-127"/>
              <a:ea typeface="한컴 윤고딕 240" pitchFamily="18" charset="-127"/>
            </a:endParaRPr>
          </a:p>
          <a:p>
            <a:pPr algn="ctr">
              <a:lnSpc>
                <a:spcPct val="150000"/>
              </a:lnSpc>
            </a:pPr>
            <a:r>
              <a:rPr lang="en-US" altLang="ko-KR" sz="1600" dirty="0">
                <a:solidFill>
                  <a:schemeClr val="bg1"/>
                </a:solidFill>
                <a:latin typeface="한컴 윤고딕 240" pitchFamily="18" charset="-127"/>
                <a:ea typeface="한컴 윤고딕 240" pitchFamily="18" charset="-127"/>
              </a:rPr>
              <a:t>    </a:t>
            </a:r>
            <a:r>
              <a:rPr lang="ko-KR" altLang="en-US" sz="1600" dirty="0">
                <a:solidFill>
                  <a:schemeClr val="bg1"/>
                </a:solidFill>
                <a:latin typeface="한컴 윤고딕 240" pitchFamily="18" charset="-127"/>
                <a:ea typeface="한컴 윤고딕 240" pitchFamily="18" charset="-127"/>
              </a:rPr>
              <a:t>크기 및 행사 장소가 다르게 변합니다</a:t>
            </a:r>
            <a:r>
              <a:rPr lang="en-US" altLang="ko-KR" sz="1600" dirty="0">
                <a:solidFill>
                  <a:schemeClr val="bg1"/>
                </a:solidFill>
                <a:latin typeface="한컴 윤고딕 240" pitchFamily="18" charset="-127"/>
                <a:ea typeface="한컴 윤고딕 240" pitchFamily="18" charset="-127"/>
              </a:rPr>
              <a:t>.</a:t>
            </a:r>
          </a:p>
          <a:p>
            <a:pPr algn="ctr">
              <a:lnSpc>
                <a:spcPct val="150000"/>
              </a:lnSpc>
            </a:pPr>
            <a:endParaRPr lang="en-US" altLang="ko-KR" sz="1600" dirty="0">
              <a:solidFill>
                <a:schemeClr val="bg1"/>
              </a:solidFill>
              <a:latin typeface="한컴 윤고딕 240" pitchFamily="18" charset="-127"/>
              <a:ea typeface="한컴 윤고딕 240" pitchFamily="18" charset="-127"/>
            </a:endParaRPr>
          </a:p>
          <a:p>
            <a:pPr algn="ctr">
              <a:lnSpc>
                <a:spcPct val="150000"/>
              </a:lnSpc>
            </a:pPr>
            <a:endParaRPr lang="en-US" altLang="ko-KR" sz="1600" dirty="0">
              <a:solidFill>
                <a:schemeClr val="bg1"/>
              </a:solidFill>
              <a:latin typeface="한컴 윤고딕 240" pitchFamily="18" charset="-127"/>
              <a:ea typeface="한컴 윤고딕 240" pitchFamily="18" charset="-127"/>
            </a:endParaRPr>
          </a:p>
          <a:p>
            <a:pPr algn="ctr">
              <a:lnSpc>
                <a:spcPct val="150000"/>
              </a:lnSpc>
            </a:pPr>
            <a:endParaRPr lang="en-US" altLang="ko-KR" sz="1600" dirty="0">
              <a:solidFill>
                <a:schemeClr val="bg1"/>
              </a:solidFill>
              <a:latin typeface="한컴 윤고딕 240" pitchFamily="18" charset="-127"/>
              <a:ea typeface="한컴 윤고딕 240" pitchFamily="18" charset="-127"/>
            </a:endParaRPr>
          </a:p>
          <a:p>
            <a:pPr algn="ctr">
              <a:lnSpc>
                <a:spcPct val="150000"/>
              </a:lnSpc>
            </a:pPr>
            <a:endParaRPr lang="en-US" altLang="ko-KR" sz="1600" dirty="0">
              <a:solidFill>
                <a:schemeClr val="bg1"/>
              </a:solidFill>
              <a:latin typeface="한컴 윤고딕 240" pitchFamily="18" charset="-127"/>
              <a:ea typeface="한컴 윤고딕 240" pitchFamily="18" charset="-127"/>
            </a:endParaRPr>
          </a:p>
          <a:p>
            <a:pPr algn="ctr">
              <a:lnSpc>
                <a:spcPct val="150000"/>
              </a:lnSpc>
            </a:pPr>
            <a:endParaRPr lang="en-US" altLang="ko-KR" sz="1600" dirty="0">
              <a:solidFill>
                <a:schemeClr val="bg1"/>
              </a:solidFill>
              <a:latin typeface="한컴 윤고딕 240" pitchFamily="18" charset="-127"/>
              <a:ea typeface="한컴 윤고딕 240" pitchFamily="18" charset="-127"/>
            </a:endParaRPr>
          </a:p>
          <a:p>
            <a:pPr algn="ctr">
              <a:lnSpc>
                <a:spcPct val="150000"/>
              </a:lnSpc>
            </a:pPr>
            <a:r>
              <a:rPr lang="en-US" altLang="ko-KR" sz="1600" dirty="0">
                <a:solidFill>
                  <a:schemeClr val="bg1"/>
                </a:solidFill>
                <a:latin typeface="한컴 윤고딕 240" pitchFamily="18" charset="-127"/>
                <a:ea typeface="한컴 윤고딕 240" pitchFamily="18" charset="-127"/>
              </a:rPr>
              <a:t> - </a:t>
            </a:r>
            <a:r>
              <a:rPr lang="ko-KR" altLang="en-US" sz="1600" dirty="0">
                <a:solidFill>
                  <a:schemeClr val="bg1"/>
                </a:solidFill>
                <a:latin typeface="한컴 윤고딕 240" pitchFamily="18" charset="-127"/>
                <a:ea typeface="한컴 윤고딕 240" pitchFamily="18" charset="-127"/>
              </a:rPr>
              <a:t>행사 장소 및 조형물 디자인 협의</a:t>
            </a:r>
            <a:endParaRPr lang="en-US" altLang="ko-KR" sz="1600" dirty="0">
              <a:solidFill>
                <a:schemeClr val="bg1"/>
              </a:solidFill>
              <a:latin typeface="한컴 윤고딕 240" pitchFamily="18" charset="-127"/>
              <a:ea typeface="한컴 윤고딕 240" pitchFamily="18" charset="-127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0" y="-24"/>
            <a:ext cx="9144000" cy="10081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sp>
        <p:nvSpPr>
          <p:cNvPr id="3" name="TextBox 1"/>
          <p:cNvSpPr txBox="1"/>
          <p:nvPr/>
        </p:nvSpPr>
        <p:spPr>
          <a:xfrm>
            <a:off x="251520" y="108196"/>
            <a:ext cx="27363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3200" b="1" dirty="0"/>
              <a:t>CRUSH.D</a:t>
            </a:r>
          </a:p>
        </p:txBody>
      </p:sp>
      <p:sp>
        <p:nvSpPr>
          <p:cNvPr id="4" name="직사각형 3"/>
          <p:cNvSpPr/>
          <p:nvPr/>
        </p:nvSpPr>
        <p:spPr>
          <a:xfrm>
            <a:off x="1043608" y="513085"/>
            <a:ext cx="1118255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200" b="1" spc="-150" dirty="0"/>
              <a:t> drone company</a:t>
            </a:r>
            <a:endParaRPr lang="ko-KR" altLang="en-US" sz="1200" b="1" spc="-150" dirty="0"/>
          </a:p>
        </p:txBody>
      </p:sp>
      <p:sp>
        <p:nvSpPr>
          <p:cNvPr id="6" name="TextBox 1"/>
          <p:cNvSpPr txBox="1"/>
          <p:nvPr/>
        </p:nvSpPr>
        <p:spPr>
          <a:xfrm>
            <a:off x="4175956" y="407964"/>
            <a:ext cx="5760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600" dirty="0">
                <a:latin typeface="한컴 윤고딕 240" pitchFamily="18" charset="-127"/>
                <a:ea typeface="한컴 윤고딕 240" pitchFamily="18" charset="-127"/>
              </a:rPr>
              <a:t>참조</a:t>
            </a:r>
          </a:p>
        </p:txBody>
      </p:sp>
      <p:sp>
        <p:nvSpPr>
          <p:cNvPr id="7" name="직사각형 6"/>
          <p:cNvSpPr/>
          <p:nvPr/>
        </p:nvSpPr>
        <p:spPr>
          <a:xfrm>
            <a:off x="935596" y="937281"/>
            <a:ext cx="6984776" cy="127727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o-KR" altLang="en-US" sz="1100" dirty="0">
                <a:latin typeface="한컴 윤고딕 240" pitchFamily="18" charset="-127"/>
                <a:ea typeface="한컴 윤고딕 240" pitchFamily="18" charset="-127"/>
              </a:rPr>
              <a:t>우리는 드론을 다양하게 활용하는 방법을 고민하고</a:t>
            </a:r>
            <a:r>
              <a:rPr lang="en-US" altLang="ko-KR" sz="1100" dirty="0">
                <a:latin typeface="한컴 윤고딕 240" pitchFamily="18" charset="-127"/>
                <a:ea typeface="한컴 윤고딕 240" pitchFamily="18" charset="-127"/>
              </a:rPr>
              <a:t>, </a:t>
            </a:r>
            <a:r>
              <a:rPr lang="ko-KR" altLang="en-US" sz="1100" dirty="0">
                <a:latin typeface="한컴 윤고딕 240" pitchFamily="18" charset="-127"/>
                <a:ea typeface="한컴 윤고딕 240" pitchFamily="18" charset="-127"/>
              </a:rPr>
              <a:t>많은 아이디어를 스케치하였습니다</a:t>
            </a:r>
            <a:r>
              <a:rPr lang="en-US" altLang="ko-KR" sz="1100" dirty="0">
                <a:latin typeface="한컴 윤고딕 240" pitchFamily="18" charset="-127"/>
                <a:ea typeface="한컴 윤고딕 240" pitchFamily="18" charset="-127"/>
              </a:rPr>
              <a:t>.</a:t>
            </a:r>
          </a:p>
          <a:p>
            <a:pPr algn="ctr"/>
            <a:endParaRPr lang="en-US" altLang="ko-KR" sz="1100" dirty="0">
              <a:latin typeface="한컴 윤고딕 240" pitchFamily="18" charset="-127"/>
              <a:ea typeface="한컴 윤고딕 240" pitchFamily="18" charset="-127"/>
            </a:endParaRPr>
          </a:p>
          <a:p>
            <a:pPr algn="ctr"/>
            <a:r>
              <a:rPr lang="ko-KR" altLang="en-US" sz="1100" dirty="0">
                <a:latin typeface="한컴 윤고딕 240" pitchFamily="18" charset="-127"/>
                <a:ea typeface="한컴 윤고딕 240" pitchFamily="18" charset="-127"/>
              </a:rPr>
              <a:t>드론광고를 통해 성공적인 이벤트로 최상의 결과를 끌어내었습니다</a:t>
            </a:r>
            <a:r>
              <a:rPr lang="en-US" altLang="ko-KR" sz="1100" dirty="0">
                <a:latin typeface="한컴 윤고딕 240" pitchFamily="18" charset="-127"/>
                <a:ea typeface="한컴 윤고딕 240" pitchFamily="18" charset="-127"/>
              </a:rPr>
              <a:t>. </a:t>
            </a:r>
          </a:p>
          <a:p>
            <a:pPr algn="ctr"/>
            <a:endParaRPr lang="en-US" altLang="ko-KR" sz="1100" dirty="0">
              <a:latin typeface="한컴 윤고딕 240" pitchFamily="18" charset="-127"/>
              <a:ea typeface="한컴 윤고딕 240" pitchFamily="18" charset="-127"/>
            </a:endParaRPr>
          </a:p>
          <a:p>
            <a:pPr algn="ctr"/>
            <a:endParaRPr lang="en-US" altLang="ko-KR" sz="1100" dirty="0">
              <a:latin typeface="한컴 윤고딕 240" pitchFamily="18" charset="-127"/>
              <a:ea typeface="한컴 윤고딕 240" pitchFamily="18" charset="-127"/>
            </a:endParaRPr>
          </a:p>
          <a:p>
            <a:pPr algn="ctr"/>
            <a:endParaRPr lang="en-US" altLang="ko-KR" sz="1100" dirty="0">
              <a:latin typeface="한컴 윤고딕 240" pitchFamily="18" charset="-127"/>
              <a:ea typeface="한컴 윤고딕 240" pitchFamily="18" charset="-127"/>
            </a:endParaRPr>
          </a:p>
          <a:p>
            <a:pPr algn="ctr"/>
            <a:endParaRPr lang="ko-KR" altLang="en-US" sz="1100" dirty="0">
              <a:latin typeface="한컴 윤고딕 240" pitchFamily="18" charset="-127"/>
              <a:ea typeface="한컴 윤고딕 240" pitchFamily="18" charset="-127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1799" y="1966025"/>
            <a:ext cx="1147500" cy="874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3927" y="2038033"/>
            <a:ext cx="763673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49968" y="1803018"/>
            <a:ext cx="2448272" cy="1368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5" descr="http://postfiles7.naver.net/20150929_262/zz_ent_1443497439906bhd6m_JPEG/20150823_142138.jpg?type=w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3344" y="3416472"/>
            <a:ext cx="2592288" cy="1512168"/>
          </a:xfrm>
          <a:prstGeom prst="rect">
            <a:avLst/>
          </a:prstGeom>
          <a:noFill/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6" cstate="print"/>
          <a:srcRect r="5130"/>
          <a:stretch>
            <a:fillRect/>
          </a:stretch>
        </p:blipFill>
        <p:spPr bwMode="auto">
          <a:xfrm>
            <a:off x="6049968" y="5144664"/>
            <a:ext cx="2520280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5" descr="C:\Users\user\Desktop\편집_현대목동\KakaoTalk_20151225_132127025.jpg"/>
          <p:cNvPicPr>
            <a:picLocks noChangeAspect="1" noChangeArrowheads="1"/>
          </p:cNvPicPr>
          <p:nvPr/>
        </p:nvPicPr>
        <p:blipFill>
          <a:blip r:embed="rId7" cstate="print"/>
          <a:srcRect l="2857" t="11429" r="5714" b="16190"/>
          <a:stretch>
            <a:fillRect/>
          </a:stretch>
        </p:blipFill>
        <p:spPr bwMode="auto">
          <a:xfrm>
            <a:off x="6049968" y="3416472"/>
            <a:ext cx="2448272" cy="1512168"/>
          </a:xfrm>
          <a:prstGeom prst="rect">
            <a:avLst/>
          </a:prstGeom>
          <a:noFill/>
        </p:spPr>
      </p:pic>
      <p:pic>
        <p:nvPicPr>
          <p:cNvPr id="14" name="Picture 2" descr="http://postfiles15.naver.net/20151215_62/prcom12_1450165198750TD99L_JPEG/dr3.JPG?type=w77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1472" y="5072074"/>
            <a:ext cx="2433839" cy="1628800"/>
          </a:xfrm>
          <a:prstGeom prst="rect">
            <a:avLst/>
          </a:prstGeom>
          <a:noFill/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9" cstate="print"/>
          <a:srcRect b="8431"/>
          <a:stretch>
            <a:fillRect/>
          </a:stretch>
        </p:blipFill>
        <p:spPr bwMode="auto">
          <a:xfrm>
            <a:off x="721376" y="5982004"/>
            <a:ext cx="1008112" cy="602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7" descr="C:\Users\user\Desktop\인스파이어관점\20160911_172023.mp4_000083413.jpg"/>
          <p:cNvPicPr>
            <a:picLocks noChangeAspect="1" noChangeArrowheads="1"/>
          </p:cNvPicPr>
          <p:nvPr/>
        </p:nvPicPr>
        <p:blipFill>
          <a:blip r:embed="rId10" cstate="print"/>
          <a:srcRect l="7685" t="8237" r="13547" b="11199"/>
          <a:stretch>
            <a:fillRect/>
          </a:stretch>
        </p:blipFill>
        <p:spPr bwMode="auto">
          <a:xfrm>
            <a:off x="3385672" y="5144664"/>
            <a:ext cx="2448272" cy="1408547"/>
          </a:xfrm>
          <a:prstGeom prst="rect">
            <a:avLst/>
          </a:prstGeom>
          <a:noFill/>
        </p:spPr>
      </p:pic>
      <p:pic>
        <p:nvPicPr>
          <p:cNvPr id="17" name="Picture 7" descr="http://postfiles12.naver.net/20150512_155/zz_ent_1431413553793PLWW8_JPEG/20150425_151613.jpg?type=w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313664" y="1760288"/>
            <a:ext cx="2520280" cy="1415939"/>
          </a:xfrm>
          <a:prstGeom prst="rect">
            <a:avLst/>
          </a:prstGeom>
          <a:noFill/>
        </p:spPr>
      </p:pic>
      <p:pic>
        <p:nvPicPr>
          <p:cNvPr id="18" name="Picture 8" descr="C:\Users\user\Desktop\인스파이어관점\20160910_142337.mp4_000132258.jpg"/>
          <p:cNvPicPr>
            <a:picLocks noChangeAspect="1" noChangeArrowheads="1"/>
          </p:cNvPicPr>
          <p:nvPr/>
        </p:nvPicPr>
        <p:blipFill>
          <a:blip r:embed="rId12" cstate="print"/>
          <a:srcRect r="13709"/>
          <a:stretch>
            <a:fillRect/>
          </a:stretch>
        </p:blipFill>
        <p:spPr bwMode="auto">
          <a:xfrm>
            <a:off x="3313664" y="3416472"/>
            <a:ext cx="2520280" cy="1512169"/>
          </a:xfrm>
          <a:prstGeom prst="rect">
            <a:avLst/>
          </a:prstGeom>
          <a:noFill/>
        </p:spPr>
      </p:pic>
      <p:sp>
        <p:nvSpPr>
          <p:cNvPr id="19" name="TextBox 14"/>
          <p:cNvSpPr txBox="1"/>
          <p:nvPr/>
        </p:nvSpPr>
        <p:spPr>
          <a:xfrm>
            <a:off x="1225432" y="3094256"/>
            <a:ext cx="15841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100" dirty="0">
                <a:latin typeface="한컴 윤고딕 230" pitchFamily="18" charset="-127"/>
                <a:ea typeface="한컴 윤고딕 230" pitchFamily="18" charset="-127"/>
              </a:rPr>
              <a:t>드론음성박스제작</a:t>
            </a:r>
          </a:p>
        </p:txBody>
      </p:sp>
      <p:sp>
        <p:nvSpPr>
          <p:cNvPr id="20" name="TextBox 15"/>
          <p:cNvSpPr txBox="1"/>
          <p:nvPr/>
        </p:nvSpPr>
        <p:spPr>
          <a:xfrm>
            <a:off x="4177760" y="3128440"/>
            <a:ext cx="15841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100" dirty="0">
                <a:latin typeface="한컴 윤고딕 230" pitchFamily="18" charset="-127"/>
                <a:ea typeface="한컴 윤고딕 230" pitchFamily="18" charset="-127"/>
              </a:rPr>
              <a:t>ABC</a:t>
            </a:r>
            <a:r>
              <a:rPr lang="ko-KR" altLang="en-US" sz="1100" dirty="0">
                <a:latin typeface="한컴 윤고딕 230" pitchFamily="18" charset="-127"/>
                <a:ea typeface="한컴 윤고딕 230" pitchFamily="18" charset="-127"/>
              </a:rPr>
              <a:t> </a:t>
            </a:r>
            <a:r>
              <a:rPr lang="en-US" altLang="ko-KR" sz="1100" dirty="0">
                <a:latin typeface="한컴 윤고딕 230" pitchFamily="18" charset="-127"/>
                <a:ea typeface="한컴 윤고딕 230" pitchFamily="18" charset="-127"/>
              </a:rPr>
              <a:t>MART</a:t>
            </a:r>
            <a:endParaRPr lang="ko-KR" altLang="en-US" sz="1100" dirty="0">
              <a:latin typeface="한컴 윤고딕 230" pitchFamily="18" charset="-127"/>
              <a:ea typeface="한컴 윤고딕 230" pitchFamily="18" charset="-127"/>
            </a:endParaRPr>
          </a:p>
        </p:txBody>
      </p:sp>
      <p:sp>
        <p:nvSpPr>
          <p:cNvPr id="21" name="TextBox 16"/>
          <p:cNvSpPr txBox="1"/>
          <p:nvPr/>
        </p:nvSpPr>
        <p:spPr>
          <a:xfrm>
            <a:off x="6121976" y="3128440"/>
            <a:ext cx="22677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100" dirty="0">
                <a:latin typeface="한컴 윤고딕 230" pitchFamily="18" charset="-127"/>
                <a:ea typeface="한컴 윤고딕 230" pitchFamily="18" charset="-127"/>
              </a:rPr>
              <a:t>HYUNDAI Mall fashion show</a:t>
            </a:r>
          </a:p>
          <a:p>
            <a:endParaRPr lang="ko-KR" altLang="en-US" sz="1100" dirty="0">
              <a:latin typeface="한컴 윤고딕 230" pitchFamily="18" charset="-127"/>
              <a:ea typeface="한컴 윤고딕 230" pitchFamily="18" charset="-127"/>
            </a:endParaRPr>
          </a:p>
        </p:txBody>
      </p:sp>
      <p:sp>
        <p:nvSpPr>
          <p:cNvPr id="22" name="TextBox 17"/>
          <p:cNvSpPr txBox="1"/>
          <p:nvPr/>
        </p:nvSpPr>
        <p:spPr>
          <a:xfrm>
            <a:off x="937400" y="4928640"/>
            <a:ext cx="22322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100" dirty="0">
                <a:latin typeface="한컴 윤고딕 230" pitchFamily="18" charset="-127"/>
                <a:ea typeface="한컴 윤고딕 230" pitchFamily="18" charset="-127"/>
              </a:rPr>
              <a:t>HYUNDAI shoes pair</a:t>
            </a:r>
            <a:endParaRPr lang="ko-KR" altLang="en-US" sz="1100" dirty="0">
              <a:latin typeface="한컴 윤고딕 230" pitchFamily="18" charset="-127"/>
              <a:ea typeface="한컴 윤고딕 230" pitchFamily="18" charset="-127"/>
            </a:endParaRPr>
          </a:p>
        </p:txBody>
      </p:sp>
      <p:sp>
        <p:nvSpPr>
          <p:cNvPr id="23" name="TextBox 18"/>
          <p:cNvSpPr txBox="1"/>
          <p:nvPr/>
        </p:nvSpPr>
        <p:spPr>
          <a:xfrm>
            <a:off x="3745712" y="4883054"/>
            <a:ext cx="22322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100" dirty="0">
                <a:latin typeface="한컴 윤고딕 230" pitchFamily="18" charset="-127"/>
                <a:ea typeface="한컴 윤고딕 230" pitchFamily="18" charset="-127"/>
              </a:rPr>
              <a:t>ABC MART Mega Stage</a:t>
            </a:r>
            <a:endParaRPr lang="ko-KR" altLang="en-US" sz="1100" dirty="0">
              <a:latin typeface="한컴 윤고딕 230" pitchFamily="18" charset="-127"/>
              <a:ea typeface="한컴 윤고딕 230" pitchFamily="18" charset="-127"/>
            </a:endParaRPr>
          </a:p>
        </p:txBody>
      </p:sp>
      <p:sp>
        <p:nvSpPr>
          <p:cNvPr id="24" name="TextBox 19"/>
          <p:cNvSpPr txBox="1"/>
          <p:nvPr/>
        </p:nvSpPr>
        <p:spPr>
          <a:xfrm>
            <a:off x="6087792" y="4899362"/>
            <a:ext cx="255446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100" dirty="0">
                <a:latin typeface="한컴 윤고딕 230" pitchFamily="18" charset="-127"/>
                <a:ea typeface="한컴 윤고딕 230" pitchFamily="18" charset="-127"/>
              </a:rPr>
              <a:t>HYUNDAI Mall christmas event</a:t>
            </a:r>
          </a:p>
          <a:p>
            <a:endParaRPr lang="ko-KR" altLang="en-US" sz="1100" dirty="0">
              <a:latin typeface="한컴 윤고딕 230" pitchFamily="18" charset="-127"/>
              <a:ea typeface="한컴 윤고딕 230" pitchFamily="18" charset="-127"/>
            </a:endParaRPr>
          </a:p>
        </p:txBody>
      </p:sp>
      <p:sp>
        <p:nvSpPr>
          <p:cNvPr id="25" name="TextBox 20"/>
          <p:cNvSpPr txBox="1"/>
          <p:nvPr/>
        </p:nvSpPr>
        <p:spPr>
          <a:xfrm>
            <a:off x="1153424" y="6533548"/>
            <a:ext cx="15841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100" dirty="0">
                <a:latin typeface="한컴 윤고딕 230" pitchFamily="18" charset="-127"/>
                <a:ea typeface="한컴 윤고딕 230" pitchFamily="18" charset="-127"/>
              </a:rPr>
              <a:t>QR-cord event</a:t>
            </a:r>
            <a:endParaRPr lang="ko-KR" altLang="en-US" sz="1100" dirty="0">
              <a:latin typeface="한컴 윤고딕 230" pitchFamily="18" charset="-127"/>
              <a:ea typeface="한컴 윤고딕 230" pitchFamily="18" charset="-127"/>
            </a:endParaRPr>
          </a:p>
        </p:txBody>
      </p:sp>
      <p:sp>
        <p:nvSpPr>
          <p:cNvPr id="26" name="TextBox 21"/>
          <p:cNvSpPr txBox="1"/>
          <p:nvPr/>
        </p:nvSpPr>
        <p:spPr>
          <a:xfrm>
            <a:off x="3673704" y="6533548"/>
            <a:ext cx="22322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100" dirty="0">
                <a:latin typeface="한컴 윤고딕 230" pitchFamily="18" charset="-127"/>
                <a:ea typeface="한컴 윤고딕 230" pitchFamily="18" charset="-127"/>
              </a:rPr>
              <a:t>ABC MART Mega Stage</a:t>
            </a:r>
            <a:endParaRPr lang="ko-KR" altLang="en-US" sz="1100" dirty="0">
              <a:latin typeface="한컴 윤고딕 230" pitchFamily="18" charset="-127"/>
              <a:ea typeface="한컴 윤고딕 230" pitchFamily="18" charset="-127"/>
            </a:endParaRPr>
          </a:p>
        </p:txBody>
      </p:sp>
      <p:sp>
        <p:nvSpPr>
          <p:cNvPr id="27" name="TextBox 22"/>
          <p:cNvSpPr txBox="1"/>
          <p:nvPr/>
        </p:nvSpPr>
        <p:spPr>
          <a:xfrm>
            <a:off x="6193984" y="6499364"/>
            <a:ext cx="266429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100" dirty="0">
                <a:latin typeface="한컴 윤고딕 230" pitchFamily="18" charset="-127"/>
                <a:ea typeface="한컴 윤고딕 230" pitchFamily="18" charset="-127"/>
              </a:rPr>
              <a:t>CandyGrind brand promotion</a:t>
            </a:r>
            <a:endParaRPr lang="ko-KR" altLang="en-US" sz="1100" dirty="0">
              <a:latin typeface="한컴 윤고딕 230" pitchFamily="18" charset="-127"/>
              <a:ea typeface="한컴 윤고딕 230" pitchFamily="18" charset="-127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타원 1"/>
          <p:cNvSpPr/>
          <p:nvPr/>
        </p:nvSpPr>
        <p:spPr>
          <a:xfrm>
            <a:off x="1512894" y="5444276"/>
            <a:ext cx="720080" cy="72008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sp>
        <p:nvSpPr>
          <p:cNvPr id="3" name="이등변 삼각형 2"/>
          <p:cNvSpPr/>
          <p:nvPr/>
        </p:nvSpPr>
        <p:spPr>
          <a:xfrm rot="10800000">
            <a:off x="2160967" y="4364157"/>
            <a:ext cx="864096" cy="504056"/>
          </a:xfrm>
          <a:prstGeom prst="triangle">
            <a:avLst/>
          </a:prstGeom>
          <a:solidFill>
            <a:schemeClr val="bg1">
              <a:lumMod val="95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8798" y="4076124"/>
            <a:ext cx="720080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7769" y="1079173"/>
            <a:ext cx="2709301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65422" y="1079173"/>
            <a:ext cx="2664296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" descr="http://www.aerotain.com/img/service/branding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65520" y="1079173"/>
            <a:ext cx="2818818" cy="1584176"/>
          </a:xfrm>
          <a:prstGeom prst="rect">
            <a:avLst/>
          </a:prstGeom>
          <a:noFill/>
        </p:spPr>
      </p:pic>
      <p:sp>
        <p:nvSpPr>
          <p:cNvPr id="8" name="직사각형 7"/>
          <p:cNvSpPr/>
          <p:nvPr/>
        </p:nvSpPr>
        <p:spPr>
          <a:xfrm>
            <a:off x="2376990" y="2807365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o-KR" altLang="en-US" sz="1050" b="1" cap="all" dirty="0">
                <a:latin typeface="한컴 윤고딕 240" pitchFamily="18" charset="-127"/>
                <a:ea typeface="한컴 윤고딕 240" pitchFamily="18" charset="-127"/>
              </a:rPr>
              <a:t>드론광고</a:t>
            </a:r>
            <a:r>
              <a:rPr lang="en-US" altLang="ko-KR" sz="1050" b="1" cap="all" dirty="0">
                <a:latin typeface="한컴 윤고딕 240" pitchFamily="18" charset="-127"/>
                <a:ea typeface="한컴 윤고딕 240" pitchFamily="18" charset="-127"/>
              </a:rPr>
              <a:t>( </a:t>
            </a:r>
            <a:r>
              <a:rPr lang="ko-KR" altLang="en-US" sz="1050" b="1" cap="all" dirty="0">
                <a:latin typeface="한컴 윤고딕 240" pitchFamily="18" charset="-127"/>
                <a:ea typeface="한컴 윤고딕 240" pitchFamily="18" charset="-127"/>
              </a:rPr>
              <a:t>드론버타이징</a:t>
            </a:r>
            <a:r>
              <a:rPr lang="en-US" altLang="ko-KR" sz="1050" b="1" cap="all" dirty="0">
                <a:latin typeface="한컴 윤고딕 240" pitchFamily="18" charset="-127"/>
                <a:ea typeface="한컴 윤고딕 240" pitchFamily="18" charset="-127"/>
              </a:rPr>
              <a:t>)</a:t>
            </a:r>
            <a:endParaRPr lang="ko-KR" altLang="en-US" sz="1050" b="1" cap="all" dirty="0">
              <a:latin typeface="한컴 윤고딕 240" pitchFamily="18" charset="-127"/>
              <a:ea typeface="한컴 윤고딕 240" pitchFamily="18" charset="-127"/>
            </a:endParaRPr>
          </a:p>
          <a:p>
            <a:pPr algn="ctr"/>
            <a:r>
              <a:rPr lang="en-US" altLang="ko-KR" sz="1050" dirty="0">
                <a:latin typeface="한컴 윤고딕 230" pitchFamily="18" charset="-127"/>
                <a:ea typeface="한컴 윤고딕 230" pitchFamily="18" charset="-127"/>
              </a:rPr>
              <a:t>1200Cm </a:t>
            </a:r>
            <a:r>
              <a:rPr lang="ko-KR" altLang="en-US" sz="1050" dirty="0">
                <a:latin typeface="한컴 윤고딕 230" pitchFamily="18" charset="-127"/>
                <a:ea typeface="한컴 윤고딕 230" pitchFamily="18" charset="-127"/>
              </a:rPr>
              <a:t>대형 광고 박스 표면에 </a:t>
            </a:r>
            <a:endParaRPr lang="en-US" altLang="ko-KR" sz="1050" dirty="0">
              <a:latin typeface="한컴 윤고딕 230" pitchFamily="18" charset="-127"/>
              <a:ea typeface="한컴 윤고딕 230" pitchFamily="18" charset="-127"/>
            </a:endParaRPr>
          </a:p>
          <a:p>
            <a:pPr algn="ctr"/>
            <a:r>
              <a:rPr lang="ko-KR" altLang="en-US" sz="1050" dirty="0">
                <a:latin typeface="한컴 윤고딕 230" pitchFamily="18" charset="-127"/>
                <a:ea typeface="한컴 윤고딕 230" pitchFamily="18" charset="-127"/>
              </a:rPr>
              <a:t>캠페인 문구</a:t>
            </a:r>
            <a:r>
              <a:rPr lang="en-US" altLang="ko-KR" sz="1050" dirty="0">
                <a:latin typeface="한컴 윤고딕 230" pitchFamily="18" charset="-127"/>
                <a:ea typeface="한컴 윤고딕 230" pitchFamily="18" charset="-127"/>
              </a:rPr>
              <a:t>, </a:t>
            </a:r>
            <a:r>
              <a:rPr lang="ko-KR" altLang="en-US" sz="1050" dirty="0">
                <a:latin typeface="한컴 윤고딕 230" pitchFamily="18" charset="-127"/>
                <a:ea typeface="한컴 윤고딕 230" pitchFamily="18" charset="-127"/>
              </a:rPr>
              <a:t>브랜드 로고 등 을 삽입</a:t>
            </a:r>
            <a:endParaRPr lang="en-US" altLang="ko-KR" sz="1050" dirty="0">
              <a:latin typeface="한컴 윤고딕 230" pitchFamily="18" charset="-127"/>
              <a:ea typeface="한컴 윤고딕 230" pitchFamily="18" charset="-127"/>
            </a:endParaRPr>
          </a:p>
          <a:p>
            <a:pPr algn="ctr"/>
            <a:endParaRPr lang="ko-KR" altLang="en-US" sz="1050" dirty="0">
              <a:latin typeface="한컴 윤고딕 230" pitchFamily="18" charset="-127"/>
              <a:ea typeface="한컴 윤고딕 230" pitchFamily="18" charset="-127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-503330" y="2807365"/>
            <a:ext cx="4572000" cy="900246"/>
          </a:xfrm>
          <a:prstGeom prst="rect">
            <a:avLst/>
          </a:prstGeom>
        </p:spPr>
        <p:txBody>
          <a:bodyPr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o-KR" altLang="en-US" sz="1050" b="1" cap="all" dirty="0">
                <a:latin typeface="한컴 윤고딕 240" pitchFamily="18" charset="-127"/>
                <a:ea typeface="한컴 윤고딕 240" pitchFamily="18" charset="-127"/>
              </a:rPr>
              <a:t>광고 음성서비스</a:t>
            </a:r>
          </a:p>
          <a:p>
            <a:pPr algn="ctr"/>
            <a:r>
              <a:rPr lang="ko-KR" altLang="en-US" sz="1050" dirty="0">
                <a:latin typeface="한컴 윤고딕 230" pitchFamily="18" charset="-127"/>
                <a:ea typeface="한컴 윤고딕 230" pitchFamily="18" charset="-127"/>
              </a:rPr>
              <a:t>고출력 스피커가 내장 된 박스는 개별적 </a:t>
            </a:r>
            <a:endParaRPr lang="en-US" altLang="ko-KR" sz="1050" dirty="0">
              <a:latin typeface="한컴 윤고딕 230" pitchFamily="18" charset="-127"/>
              <a:ea typeface="한컴 윤고딕 230" pitchFamily="18" charset="-127"/>
            </a:endParaRPr>
          </a:p>
          <a:p>
            <a:pPr algn="ctr"/>
            <a:r>
              <a:rPr lang="ko-KR" altLang="en-US" sz="1050" dirty="0">
                <a:latin typeface="한컴 윤고딕 230" pitchFamily="18" charset="-127"/>
                <a:ea typeface="한컴 윤고딕 230" pitchFamily="18" charset="-127"/>
              </a:rPr>
              <a:t>설계가 가능하며 표면은 상표의 표시 할 수 있다</a:t>
            </a:r>
            <a:r>
              <a:rPr lang="en-US" altLang="ko-KR" sz="1050" dirty="0">
                <a:latin typeface="한컴 윤고딕 230" pitchFamily="18" charset="-127"/>
                <a:ea typeface="한컴 윤고딕 230" pitchFamily="18" charset="-127"/>
              </a:rPr>
              <a:t>.</a:t>
            </a:r>
          </a:p>
          <a:p>
            <a:pPr algn="ctr"/>
            <a:endParaRPr lang="en-US" altLang="ko-KR" sz="1050" dirty="0">
              <a:latin typeface="한컴 윤고딕 230" pitchFamily="18" charset="-127"/>
              <a:ea typeface="한컴 윤고딕 230" pitchFamily="18" charset="-127"/>
            </a:endParaRPr>
          </a:p>
          <a:p>
            <a:pPr algn="ctr"/>
            <a:endParaRPr lang="ko-KR" altLang="en-US" sz="1050" dirty="0">
              <a:latin typeface="한컴 윤고딕 230" pitchFamily="18" charset="-127"/>
              <a:ea typeface="한컴 윤고딕 230" pitchFamily="18" charset="-127"/>
            </a:endParaRPr>
          </a:p>
        </p:txBody>
      </p:sp>
      <p:pic>
        <p:nvPicPr>
          <p:cNvPr id="10" name="Picture 6" descr="C:\Users\user\Desktop\드론PPT용\dd.pn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rcRect l="20000" r="20000"/>
          <a:stretch>
            <a:fillRect/>
          </a:stretch>
        </p:blipFill>
        <p:spPr bwMode="auto">
          <a:xfrm>
            <a:off x="576790" y="3572069"/>
            <a:ext cx="864096" cy="720080"/>
          </a:xfrm>
          <a:prstGeom prst="rect">
            <a:avLst/>
          </a:prstGeom>
          <a:noFill/>
        </p:spPr>
      </p:pic>
      <p:pic>
        <p:nvPicPr>
          <p:cNvPr id="11" name="Picture 8" descr="C:\Users\user\Documents\카카오톡 받은 파일\KakaoTalk_20160917_115706502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92814" y="4292148"/>
            <a:ext cx="459281" cy="460375"/>
          </a:xfrm>
          <a:prstGeom prst="rect">
            <a:avLst/>
          </a:prstGeom>
          <a:noFill/>
        </p:spPr>
      </p:pic>
      <p:pic>
        <p:nvPicPr>
          <p:cNvPr id="12" name="Picture 6" descr="C:\Users\user\Desktop\드론PPT용\dd.pn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rcRect l="20000" r="20000"/>
          <a:stretch>
            <a:fillRect/>
          </a:stretch>
        </p:blipFill>
        <p:spPr bwMode="auto">
          <a:xfrm>
            <a:off x="1440886" y="4868213"/>
            <a:ext cx="864096" cy="720080"/>
          </a:xfrm>
          <a:prstGeom prst="rect">
            <a:avLst/>
          </a:prstGeom>
          <a:noFill/>
        </p:spPr>
      </p:pic>
      <p:pic>
        <p:nvPicPr>
          <p:cNvPr id="13" name="Picture 10" descr="C:\Users\user\Documents\카카오톡 받은 파일\KakaoTalk_20160917_115807748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56910" y="5605384"/>
            <a:ext cx="432048" cy="432048"/>
          </a:xfrm>
          <a:prstGeom prst="rect">
            <a:avLst/>
          </a:prstGeom>
          <a:noFill/>
        </p:spPr>
      </p:pic>
      <p:pic>
        <p:nvPicPr>
          <p:cNvPr id="14" name="Picture 6" descr="C:\Users\user\Desktop\드론PPT용\dd.pn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rcRect l="20000" r="20000"/>
          <a:stretch>
            <a:fillRect/>
          </a:stretch>
        </p:blipFill>
        <p:spPr bwMode="auto">
          <a:xfrm>
            <a:off x="2160967" y="3644077"/>
            <a:ext cx="864096" cy="720080"/>
          </a:xfrm>
          <a:prstGeom prst="rect">
            <a:avLst/>
          </a:prstGeom>
          <a:noFill/>
        </p:spPr>
      </p:pic>
      <p:pic>
        <p:nvPicPr>
          <p:cNvPr id="15" name="Picture 9" descr="C:\Users\user\Documents\카카오톡 받은 파일\KakaoTalk_20160917_115816407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356260" y="4364158"/>
            <a:ext cx="504056" cy="401912"/>
          </a:xfrm>
          <a:prstGeom prst="rect">
            <a:avLst/>
          </a:prstGeom>
          <a:noFill/>
        </p:spPr>
      </p:pic>
      <p:cxnSp>
        <p:nvCxnSpPr>
          <p:cNvPr id="16" name="직선 연결선 15"/>
          <p:cNvCxnSpPr/>
          <p:nvPr/>
        </p:nvCxnSpPr>
        <p:spPr>
          <a:xfrm flipV="1">
            <a:off x="2160967" y="4220141"/>
            <a:ext cx="144016" cy="144016"/>
          </a:xfrm>
          <a:prstGeom prst="line">
            <a:avLst/>
          </a:prstGeom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직선 연결선 16"/>
          <p:cNvCxnSpPr/>
          <p:nvPr/>
        </p:nvCxnSpPr>
        <p:spPr>
          <a:xfrm flipH="1" flipV="1">
            <a:off x="2881047" y="4220141"/>
            <a:ext cx="144016" cy="144016"/>
          </a:xfrm>
          <a:prstGeom prst="line">
            <a:avLst/>
          </a:prstGeom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1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553454" y="3716085"/>
            <a:ext cx="2160240" cy="1615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16" descr="C:\Users\user\Documents\카카오톡 받은 파일\KakaoTalk_20160917_115735951.gif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3980" t="12959" r="3155" b="84"/>
          <a:stretch>
            <a:fillRect/>
          </a:stretch>
        </p:blipFill>
        <p:spPr bwMode="auto">
          <a:xfrm>
            <a:off x="4850900" y="1269559"/>
            <a:ext cx="504056" cy="579152"/>
          </a:xfrm>
          <a:prstGeom prst="rect">
            <a:avLst/>
          </a:prstGeom>
          <a:noFill/>
        </p:spPr>
      </p:pic>
      <p:pic>
        <p:nvPicPr>
          <p:cNvPr id="26" name="Picture 16" descr="C:\Users\user\Documents\카카오톡 받은 파일\KakaoTalk_20160917_115735951.gif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3980" t="12959" r="3155" b="84"/>
          <a:stretch>
            <a:fillRect/>
          </a:stretch>
        </p:blipFill>
        <p:spPr bwMode="auto">
          <a:xfrm>
            <a:off x="7993614" y="4436165"/>
            <a:ext cx="504056" cy="579152"/>
          </a:xfrm>
          <a:prstGeom prst="rect">
            <a:avLst/>
          </a:prstGeom>
          <a:noFill/>
        </p:spPr>
      </p:pic>
      <p:pic>
        <p:nvPicPr>
          <p:cNvPr id="27" name="Picture 16" descr="C:\Users\user\Documents\카카오톡 받은 파일\KakaoTalk_20160917_115735951.gif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3980" t="12959" r="3155" b="84"/>
          <a:stretch>
            <a:fillRect/>
          </a:stretch>
        </p:blipFill>
        <p:spPr bwMode="auto">
          <a:xfrm>
            <a:off x="7388272" y="4148133"/>
            <a:ext cx="306058" cy="351656"/>
          </a:xfrm>
          <a:prstGeom prst="rect">
            <a:avLst/>
          </a:prstGeom>
          <a:noFill/>
        </p:spPr>
      </p:pic>
      <p:pic>
        <p:nvPicPr>
          <p:cNvPr id="28" name="Picture 16" descr="C:\Users\user\Documents\카카오톡 받은 파일\KakaoTalk_20160917_115735951.gif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3980" t="12959" r="3155" b="84"/>
          <a:stretch>
            <a:fillRect/>
          </a:stretch>
        </p:blipFill>
        <p:spPr bwMode="auto">
          <a:xfrm>
            <a:off x="6913494" y="4724197"/>
            <a:ext cx="306058" cy="351656"/>
          </a:xfrm>
          <a:prstGeom prst="rect">
            <a:avLst/>
          </a:prstGeom>
          <a:noFill/>
        </p:spPr>
      </p:pic>
      <p:pic>
        <p:nvPicPr>
          <p:cNvPr id="29" name="Picture 16" descr="C:\Users\user\Documents\카카오톡 받은 파일\KakaoTalk_20160917_115735951.gif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3980" t="12959" r="3155" b="84"/>
          <a:stretch>
            <a:fillRect/>
          </a:stretch>
        </p:blipFill>
        <p:spPr bwMode="auto">
          <a:xfrm>
            <a:off x="6625462" y="4292149"/>
            <a:ext cx="306058" cy="351656"/>
          </a:xfrm>
          <a:prstGeom prst="rect">
            <a:avLst/>
          </a:prstGeom>
          <a:noFill/>
        </p:spPr>
      </p:pic>
      <p:pic>
        <p:nvPicPr>
          <p:cNvPr id="30" name="Picture 16" descr="C:\Users\user\Documents\카카오톡 받은 파일\KakaoTalk_20160917_115735951.gif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3980" t="12959" r="3155" b="84"/>
          <a:stretch>
            <a:fillRect/>
          </a:stretch>
        </p:blipFill>
        <p:spPr bwMode="auto">
          <a:xfrm>
            <a:off x="7714128" y="4982227"/>
            <a:ext cx="144016" cy="165472"/>
          </a:xfrm>
          <a:prstGeom prst="rect">
            <a:avLst/>
          </a:prstGeom>
          <a:noFill/>
        </p:spPr>
      </p:pic>
      <p:sp>
        <p:nvSpPr>
          <p:cNvPr id="32" name="TextBox 50"/>
          <p:cNvSpPr txBox="1"/>
          <p:nvPr/>
        </p:nvSpPr>
        <p:spPr>
          <a:xfrm>
            <a:off x="3817150" y="403717"/>
            <a:ext cx="25202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600" dirty="0">
                <a:latin typeface="한컴 윤고딕 240" pitchFamily="18" charset="-127"/>
                <a:ea typeface="한컴 윤고딕 240" pitchFamily="18" charset="-127"/>
              </a:rPr>
              <a:t>드론 </a:t>
            </a:r>
            <a:r>
              <a:rPr lang="ko-KR" altLang="en-US" sz="1600">
                <a:latin typeface="한컴 윤고딕 240" pitchFamily="18" charset="-127"/>
                <a:ea typeface="한컴 윤고딕 240" pitchFamily="18" charset="-127"/>
              </a:rPr>
              <a:t>광고 사업</a:t>
            </a:r>
            <a:endParaRPr lang="ko-KR" altLang="en-US" sz="1600" dirty="0">
              <a:latin typeface="한컴 윤고딕 240" pitchFamily="18" charset="-127"/>
              <a:ea typeface="한컴 윤고딕 240" pitchFamily="18" charset="-127"/>
            </a:endParaRPr>
          </a:p>
        </p:txBody>
      </p:sp>
      <p:sp>
        <p:nvSpPr>
          <p:cNvPr id="33" name="TextBox 1"/>
          <p:cNvSpPr txBox="1"/>
          <p:nvPr/>
        </p:nvSpPr>
        <p:spPr>
          <a:xfrm>
            <a:off x="251520" y="108196"/>
            <a:ext cx="27363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3200" b="1" dirty="0"/>
              <a:t>CRUSH.D</a:t>
            </a:r>
          </a:p>
        </p:txBody>
      </p:sp>
      <p:sp>
        <p:nvSpPr>
          <p:cNvPr id="34" name="직사각형 33"/>
          <p:cNvSpPr/>
          <p:nvPr/>
        </p:nvSpPr>
        <p:spPr>
          <a:xfrm>
            <a:off x="1043608" y="513085"/>
            <a:ext cx="1118255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200" b="1" spc="-150" dirty="0"/>
              <a:t> drone company</a:t>
            </a:r>
            <a:endParaRPr lang="ko-KR" altLang="en-US" sz="1200" b="1" spc="-150" dirty="0"/>
          </a:p>
        </p:txBody>
      </p:sp>
      <p:sp>
        <p:nvSpPr>
          <p:cNvPr id="35" name="직사각형 34"/>
          <p:cNvSpPr/>
          <p:nvPr/>
        </p:nvSpPr>
        <p:spPr>
          <a:xfrm>
            <a:off x="5286412" y="2786058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100" b="1" dirty="0">
                <a:latin typeface="한컴 윤고딕 230" pitchFamily="18" charset="-127"/>
                <a:ea typeface="한컴 윤고딕 230" pitchFamily="18" charset="-127"/>
              </a:rPr>
              <a:t>Han river Drone show project </a:t>
            </a:r>
          </a:p>
          <a:p>
            <a:pPr algn="ctr"/>
            <a:r>
              <a:rPr lang="ko-KR" altLang="en-US" sz="1050" dirty="0">
                <a:latin typeface="한컴 윤고딕 230" pitchFamily="18" charset="-127"/>
                <a:ea typeface="한컴 윤고딕 230" pitchFamily="18" charset="-127"/>
              </a:rPr>
              <a:t>은은한 조명과 대형 원형구의 정적인 비행으로 </a:t>
            </a:r>
            <a:endParaRPr lang="en-US" altLang="ko-KR" sz="1050" dirty="0">
              <a:latin typeface="한컴 윤고딕 230" pitchFamily="18" charset="-127"/>
              <a:ea typeface="한컴 윤고딕 230" pitchFamily="18" charset="-127"/>
            </a:endParaRPr>
          </a:p>
          <a:p>
            <a:pPr algn="ctr"/>
            <a:r>
              <a:rPr lang="ko-KR" altLang="en-US" sz="1050" dirty="0">
                <a:latin typeface="한컴 윤고딕 230" pitchFamily="18" charset="-127"/>
                <a:ea typeface="한컴 윤고딕 230" pitchFamily="18" charset="-127"/>
              </a:rPr>
              <a:t>몽환적이며 마법적인 분위기를 창조한다</a:t>
            </a:r>
            <a:r>
              <a:rPr lang="en-US" altLang="ko-KR" sz="1050" dirty="0">
                <a:latin typeface="한컴 윤고딕 230" pitchFamily="18" charset="-127"/>
                <a:ea typeface="한컴 윤고딕 230" pitchFamily="18" charset="-127"/>
              </a:rPr>
              <a:t>.</a:t>
            </a:r>
          </a:p>
        </p:txBody>
      </p:sp>
      <p:pic>
        <p:nvPicPr>
          <p:cNvPr id="38" name="Picture 12" descr="C:\Users\user\Desktop\드론PPT용\untitled.png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1F1F1"/>
              </a:clrFrom>
              <a:clrTo>
                <a:srgbClr val="F1F1F1">
                  <a:alpha val="0"/>
                </a:srgbClr>
              </a:clrTo>
            </a:clrChange>
            <a:lum bright="20000"/>
          </a:blip>
          <a:srcRect/>
          <a:stretch>
            <a:fillRect/>
          </a:stretch>
        </p:blipFill>
        <p:spPr bwMode="auto">
          <a:xfrm>
            <a:off x="4000496" y="3565208"/>
            <a:ext cx="720080" cy="472552"/>
          </a:xfrm>
          <a:prstGeom prst="rect">
            <a:avLst/>
          </a:prstGeom>
          <a:noFill/>
        </p:spPr>
      </p:pic>
      <p:cxnSp>
        <p:nvCxnSpPr>
          <p:cNvPr id="39" name="직선 연결선 38"/>
          <p:cNvCxnSpPr/>
          <p:nvPr/>
        </p:nvCxnSpPr>
        <p:spPr>
          <a:xfrm flipH="1">
            <a:off x="4072504" y="3894752"/>
            <a:ext cx="245302" cy="954462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Picture 12" descr="C:\Users\user\Desktop\드론PPT용\untitled.png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1F1F1"/>
              </a:clrFrom>
              <a:clrTo>
                <a:srgbClr val="F1F1F1">
                  <a:alpha val="0"/>
                </a:srgbClr>
              </a:clrTo>
            </a:clrChange>
            <a:lum bright="20000"/>
          </a:blip>
          <a:srcRect/>
          <a:stretch>
            <a:fillRect/>
          </a:stretch>
        </p:blipFill>
        <p:spPr bwMode="auto">
          <a:xfrm>
            <a:off x="5080616" y="3578708"/>
            <a:ext cx="720080" cy="472552"/>
          </a:xfrm>
          <a:prstGeom prst="rect">
            <a:avLst/>
          </a:prstGeom>
          <a:noFill/>
        </p:spPr>
      </p:pic>
      <p:cxnSp>
        <p:nvCxnSpPr>
          <p:cNvPr id="41" name="직선 연결선 40"/>
          <p:cNvCxnSpPr/>
          <p:nvPr/>
        </p:nvCxnSpPr>
        <p:spPr>
          <a:xfrm>
            <a:off x="5389380" y="3908252"/>
            <a:ext cx="267300" cy="949508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3" cstate="print"/>
          <a:srcRect t="33816"/>
          <a:stretch>
            <a:fillRect/>
          </a:stretch>
        </p:blipFill>
        <p:spPr bwMode="auto">
          <a:xfrm>
            <a:off x="3286116" y="4643446"/>
            <a:ext cx="3072865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188</TotalTime>
  <Words>630</Words>
  <Application>Microsoft Office PowerPoint</Application>
  <PresentationFormat>화면 슬라이드 쇼(4:3)</PresentationFormat>
  <Paragraphs>133</Paragraphs>
  <Slides>10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8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10</vt:i4>
      </vt:variant>
    </vt:vector>
  </HeadingPairs>
  <TitlesOfParts>
    <vt:vector size="19" baseType="lpstr">
      <vt:lpstr>DX스피드 M</vt:lpstr>
      <vt:lpstr>굴림</vt:lpstr>
      <vt:lpstr>누리 B</vt:lpstr>
      <vt:lpstr>맑은 고딕</vt:lpstr>
      <vt:lpstr>한컴 윤고딕 230</vt:lpstr>
      <vt:lpstr>한컴 윤고딕 240</vt:lpstr>
      <vt:lpstr>Arial</vt:lpstr>
      <vt:lpstr>Wingdings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user</dc:creator>
  <cp:lastModifiedBy>user</cp:lastModifiedBy>
  <cp:revision>22</cp:revision>
  <dcterms:created xsi:type="dcterms:W3CDTF">2016-09-19T05:26:29Z</dcterms:created>
  <dcterms:modified xsi:type="dcterms:W3CDTF">2016-09-29T09:56:21Z</dcterms:modified>
</cp:coreProperties>
</file>